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9" r:id="rId27"/>
    <p:sldId id="298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272" r:id="rId4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39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D4538-F070-4B1A-8FD6-0BB6C8B320F4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EC89A-4322-4F07-AB1B-CF2E77155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85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2ECF9-8F0F-4A8D-9BF9-8143EB0FA709}" type="slidenum">
              <a:rPr lang="th-TH" smtClean="0"/>
              <a:pPr/>
              <a:t>2</a:t>
            </a:fld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2ECF9-8F0F-4A8D-9BF9-8143EB0FA709}" type="slidenum">
              <a:rPr lang="th-TH" smtClean="0"/>
              <a:pPr/>
              <a:t>11</a:t>
            </a:fld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2ECF9-8F0F-4A8D-9BF9-8143EB0FA709}" type="slidenum">
              <a:rPr lang="th-TH" smtClean="0"/>
              <a:pPr/>
              <a:t>12</a:t>
            </a:fld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2ECF9-8F0F-4A8D-9BF9-8143EB0FA709}" type="slidenum">
              <a:rPr lang="th-TH" smtClean="0"/>
              <a:pPr/>
              <a:t>13</a:t>
            </a:fld>
            <a:endParaRPr 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2ECF9-8F0F-4A8D-9BF9-8143EB0FA709}" type="slidenum">
              <a:rPr lang="th-TH" smtClean="0"/>
              <a:pPr/>
              <a:t>14</a:t>
            </a:fld>
            <a:endParaRPr lang="th-T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2ECF9-8F0F-4A8D-9BF9-8143EB0FA709}" type="slidenum">
              <a:rPr lang="th-TH" smtClean="0"/>
              <a:pPr/>
              <a:t>15</a:t>
            </a:fld>
            <a:endParaRPr lang="th-T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2ECF9-8F0F-4A8D-9BF9-8143EB0FA709}" type="slidenum">
              <a:rPr lang="th-TH" smtClean="0"/>
              <a:pPr/>
              <a:t>16</a:t>
            </a:fld>
            <a:endParaRPr 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2ECF9-8F0F-4A8D-9BF9-8143EB0FA709}" type="slidenum">
              <a:rPr lang="th-TH" smtClean="0"/>
              <a:pPr/>
              <a:t>17</a:t>
            </a:fld>
            <a:endParaRPr lang="th-T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2ECF9-8F0F-4A8D-9BF9-8143EB0FA709}" type="slidenum">
              <a:rPr lang="th-TH" smtClean="0"/>
              <a:pPr/>
              <a:t>18</a:t>
            </a:fld>
            <a:endParaRPr lang="th-T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2ECF9-8F0F-4A8D-9BF9-8143EB0FA709}" type="slidenum">
              <a:rPr lang="th-TH" smtClean="0"/>
              <a:pPr/>
              <a:t>19</a:t>
            </a:fld>
            <a:endParaRPr lang="th-T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2ECF9-8F0F-4A8D-9BF9-8143EB0FA709}" type="slidenum">
              <a:rPr lang="th-TH" smtClean="0"/>
              <a:pPr/>
              <a:t>20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2ECF9-8F0F-4A8D-9BF9-8143EB0FA709}" type="slidenum">
              <a:rPr lang="th-TH" smtClean="0"/>
              <a:pPr/>
              <a:t>3</a:t>
            </a:fld>
            <a:endParaRPr lang="th-TH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2ECF9-8F0F-4A8D-9BF9-8143EB0FA709}" type="slidenum">
              <a:rPr lang="th-TH" smtClean="0"/>
              <a:pPr/>
              <a:t>21</a:t>
            </a:fld>
            <a:endParaRPr lang="th-T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2ECF9-8F0F-4A8D-9BF9-8143EB0FA709}" type="slidenum">
              <a:rPr lang="th-TH" smtClean="0"/>
              <a:pPr/>
              <a:t>22</a:t>
            </a:fld>
            <a:endParaRPr lang="th-TH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2ECF9-8F0F-4A8D-9BF9-8143EB0FA709}" type="slidenum">
              <a:rPr lang="th-TH" smtClean="0"/>
              <a:pPr/>
              <a:t>23</a:t>
            </a:fld>
            <a:endParaRPr lang="th-TH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2ECF9-8F0F-4A8D-9BF9-8143EB0FA709}" type="slidenum">
              <a:rPr lang="th-TH" smtClean="0"/>
              <a:pPr/>
              <a:t>24</a:t>
            </a:fld>
            <a:endParaRPr lang="th-TH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2ECF9-8F0F-4A8D-9BF9-8143EB0FA709}" type="slidenum">
              <a:rPr lang="th-TH" smtClean="0"/>
              <a:pPr/>
              <a:t>25</a:t>
            </a:fld>
            <a:endParaRPr lang="th-TH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2ECF9-8F0F-4A8D-9BF9-8143EB0FA709}" type="slidenum">
              <a:rPr lang="th-TH" smtClean="0"/>
              <a:pPr/>
              <a:t>26</a:t>
            </a:fld>
            <a:endParaRPr lang="th-TH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2ECF9-8F0F-4A8D-9BF9-8143EB0FA709}" type="slidenum">
              <a:rPr lang="th-TH" smtClean="0"/>
              <a:pPr/>
              <a:t>27</a:t>
            </a:fld>
            <a:endParaRPr lang="th-TH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2ECF9-8F0F-4A8D-9BF9-8143EB0FA709}" type="slidenum">
              <a:rPr lang="th-TH" smtClean="0"/>
              <a:pPr/>
              <a:t>28</a:t>
            </a:fld>
            <a:endParaRPr lang="th-TH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2ECF9-8F0F-4A8D-9BF9-8143EB0FA709}" type="slidenum">
              <a:rPr lang="th-TH" smtClean="0"/>
              <a:pPr/>
              <a:t>29</a:t>
            </a:fld>
            <a:endParaRPr lang="th-TH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2ECF9-8F0F-4A8D-9BF9-8143EB0FA709}" type="slidenum">
              <a:rPr lang="th-TH" smtClean="0"/>
              <a:pPr/>
              <a:t>30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2ECF9-8F0F-4A8D-9BF9-8143EB0FA709}" type="slidenum">
              <a:rPr lang="th-TH" smtClean="0"/>
              <a:pPr/>
              <a:t>4</a:t>
            </a:fld>
            <a:endParaRPr lang="th-TH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2ECF9-8F0F-4A8D-9BF9-8143EB0FA709}" type="slidenum">
              <a:rPr lang="th-TH" smtClean="0"/>
              <a:pPr/>
              <a:t>31</a:t>
            </a:fld>
            <a:endParaRPr lang="th-TH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2ECF9-8F0F-4A8D-9BF9-8143EB0FA709}" type="slidenum">
              <a:rPr lang="th-TH" smtClean="0"/>
              <a:pPr/>
              <a:t>32</a:t>
            </a:fld>
            <a:endParaRPr lang="th-TH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2ECF9-8F0F-4A8D-9BF9-8143EB0FA709}" type="slidenum">
              <a:rPr lang="th-TH" smtClean="0"/>
              <a:pPr/>
              <a:t>33</a:t>
            </a:fld>
            <a:endParaRPr lang="th-TH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2ECF9-8F0F-4A8D-9BF9-8143EB0FA709}" type="slidenum">
              <a:rPr lang="th-TH" smtClean="0"/>
              <a:pPr/>
              <a:t>34</a:t>
            </a:fld>
            <a:endParaRPr lang="th-TH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2ECF9-8F0F-4A8D-9BF9-8143EB0FA709}" type="slidenum">
              <a:rPr lang="th-TH" smtClean="0"/>
              <a:pPr/>
              <a:t>35</a:t>
            </a:fld>
            <a:endParaRPr lang="th-TH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2ECF9-8F0F-4A8D-9BF9-8143EB0FA709}" type="slidenum">
              <a:rPr lang="th-TH" smtClean="0"/>
              <a:pPr/>
              <a:t>36</a:t>
            </a:fld>
            <a:endParaRPr lang="th-TH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2ECF9-8F0F-4A8D-9BF9-8143EB0FA709}" type="slidenum">
              <a:rPr lang="th-TH" smtClean="0"/>
              <a:pPr/>
              <a:t>37</a:t>
            </a:fld>
            <a:endParaRPr lang="th-TH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2ECF9-8F0F-4A8D-9BF9-8143EB0FA709}" type="slidenum">
              <a:rPr lang="th-TH" smtClean="0"/>
              <a:pPr/>
              <a:t>38</a:t>
            </a:fld>
            <a:endParaRPr lang="th-TH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2ECF9-8F0F-4A8D-9BF9-8143EB0FA709}" type="slidenum">
              <a:rPr lang="th-TH" smtClean="0"/>
              <a:pPr/>
              <a:t>39</a:t>
            </a:fld>
            <a:endParaRPr lang="th-TH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2ECF9-8F0F-4A8D-9BF9-8143EB0FA709}" type="slidenum">
              <a:rPr lang="th-TH" smtClean="0"/>
              <a:pPr/>
              <a:t>40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2ECF9-8F0F-4A8D-9BF9-8143EB0FA709}" type="slidenum">
              <a:rPr lang="th-TH" smtClean="0"/>
              <a:pPr/>
              <a:t>5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2ECF9-8F0F-4A8D-9BF9-8143EB0FA709}" type="slidenum">
              <a:rPr lang="th-TH" smtClean="0"/>
              <a:pPr/>
              <a:t>6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2ECF9-8F0F-4A8D-9BF9-8143EB0FA709}" type="slidenum">
              <a:rPr lang="th-TH" smtClean="0"/>
              <a:pPr/>
              <a:t>7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2ECF9-8F0F-4A8D-9BF9-8143EB0FA709}" type="slidenum">
              <a:rPr lang="th-TH" smtClean="0"/>
              <a:pPr/>
              <a:t>8</a:t>
            </a:fld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2ECF9-8F0F-4A8D-9BF9-8143EB0FA709}" type="slidenum">
              <a:rPr lang="th-TH" smtClean="0"/>
              <a:pPr/>
              <a:t>9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2ECF9-8F0F-4A8D-9BF9-8143EB0FA709}" type="slidenum">
              <a:rPr lang="th-TH" smtClean="0"/>
              <a:pPr/>
              <a:t>10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D4A204B-F749-407C-B9B0-230821D73080}" type="datetimeFigureOut">
              <a:rPr lang="th-TH" smtClean="0"/>
              <a:t>10/06/58</a:t>
            </a:fld>
            <a:endParaRPr lang="th-TH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EFECD9-BEA1-48FF-8DEB-4603B0955CE3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A204B-F749-407C-B9B0-230821D73080}" type="datetimeFigureOut">
              <a:rPr lang="th-TH" smtClean="0"/>
              <a:t>10/06/58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ECD9-BEA1-48FF-8DEB-4603B0955CE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D4A204B-F749-407C-B9B0-230821D73080}" type="datetimeFigureOut">
              <a:rPr lang="th-TH" smtClean="0"/>
              <a:t>10/06/58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1EFECD9-BEA1-48FF-8DEB-4603B0955CE3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A204B-F749-407C-B9B0-230821D73080}" type="datetimeFigureOut">
              <a:rPr lang="th-TH" smtClean="0"/>
              <a:t>10/06/58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EFECD9-BEA1-48FF-8DEB-4603B0955CE3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ยึดวันที่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A204B-F749-407C-B9B0-230821D73080}" type="datetimeFigureOut">
              <a:rPr lang="th-TH" smtClean="0"/>
              <a:t>10/06/58</a:t>
            </a:fld>
            <a:endParaRPr lang="th-TH"/>
          </a:p>
        </p:txBody>
      </p:sp>
      <p:sp>
        <p:nvSpPr>
          <p:cNvPr id="13" name="ตัวยึด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1EFECD9-BEA1-48FF-8DEB-4603B0955CE3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ตัวยึดท้ายกระดา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8" name="ตัวยึดวันที่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D4A204B-F749-407C-B9B0-230821D73080}" type="datetimeFigureOut">
              <a:rPr lang="th-TH" smtClean="0"/>
              <a:t>10/06/58</a:t>
            </a:fld>
            <a:endParaRPr lang="th-TH"/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1EFECD9-BEA1-48FF-8DEB-4603B0955CE3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ตัวยึดท้ายกระดา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D4A204B-F749-407C-B9B0-230821D73080}" type="datetimeFigureOut">
              <a:rPr lang="th-TH" smtClean="0"/>
              <a:t>10/06/58</a:t>
            </a:fld>
            <a:endParaRPr lang="th-TH"/>
          </a:p>
        </p:txBody>
      </p:sp>
      <p:sp>
        <p:nvSpPr>
          <p:cNvPr id="12" name="ตัวยึดหมายเลขภาพนิ่ง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1EFECD9-BEA1-48FF-8DEB-4603B0955CE3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ตัวยึดท้ายกระดา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  <p:sp>
        <p:nvSpPr>
          <p:cNvPr id="16" name="ตัวยึดข้อความ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5" name="ตัวยึดข้อความ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A204B-F749-407C-B9B0-230821D73080}" type="datetimeFigureOut">
              <a:rPr lang="th-TH" smtClean="0"/>
              <a:t>10/06/58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EFECD9-BEA1-48FF-8DEB-4603B0955CE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A204B-F749-407C-B9B0-230821D73080}" type="datetimeFigureOut">
              <a:rPr lang="th-TH" smtClean="0"/>
              <a:t>10/06/58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EFECD9-BEA1-48FF-8DEB-4603B0955CE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A204B-F749-407C-B9B0-230821D73080}" type="datetimeFigureOut">
              <a:rPr lang="th-TH" smtClean="0"/>
              <a:t>10/06/58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EFECD9-BEA1-48FF-8DEB-4603B0955CE3}" type="slidenum">
              <a:rPr lang="th-TH" smtClean="0"/>
              <a:t>‹#›</a:t>
            </a:fld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สี่เหลี่ยมผืนผ้า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ยึดวันที่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D4A204B-F749-407C-B9B0-230821D73080}" type="datetimeFigureOut">
              <a:rPr lang="th-TH" smtClean="0"/>
              <a:t>10/06/58</a:t>
            </a:fld>
            <a:endParaRPr lang="th-TH"/>
          </a:p>
        </p:txBody>
      </p:sp>
      <p:sp>
        <p:nvSpPr>
          <p:cNvPr id="13" name="ตัวยึด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1EFECD9-BEA1-48FF-8DEB-4603B0955CE3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ตัวยึดท้ายกระดา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D4A204B-F749-407C-B9B0-230821D73080}" type="datetimeFigureOut">
              <a:rPr lang="th-TH" smtClean="0"/>
              <a:t>10/06/58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1EFECD9-BEA1-48FF-8DEB-4603B0955CE3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3933056"/>
            <a:ext cx="9067800" cy="1934344"/>
          </a:xfrm>
        </p:spPr>
        <p:txBody>
          <a:bodyPr>
            <a:normAutofit/>
          </a:bodyPr>
          <a:lstStyle/>
          <a:p>
            <a:r>
              <a:rPr lang="th-TH" sz="3400" b="1" dirty="0" smtClean="0"/>
              <a:t>บทที่ </a:t>
            </a:r>
            <a:r>
              <a:rPr lang="en-US" sz="3400" b="1" dirty="0" smtClean="0"/>
              <a:t>3</a:t>
            </a:r>
            <a:r>
              <a:rPr lang="th-TH" sz="3400" b="1" dirty="0" smtClean="0"/>
              <a:t>    </a:t>
            </a:r>
            <a:r>
              <a:rPr lang="th-TH" sz="3400" b="1" dirty="0" smtClean="0"/>
              <a:t>อุปกรณ์</a:t>
            </a:r>
            <a:r>
              <a:rPr lang="th-TH" sz="3400" b="1" dirty="0"/>
              <a:t>ต่างๆ ในเครือข่ายและรูปแบบ</a:t>
            </a:r>
            <a:r>
              <a:rPr lang="th-TH" sz="3400" b="1" dirty="0" smtClean="0"/>
              <a:t>การเชื่อมต่อระบบ</a:t>
            </a:r>
            <a:r>
              <a:rPr lang="en-US" sz="3400" b="1" dirty="0" smtClean="0"/>
              <a:t>     	    </a:t>
            </a:r>
            <a:r>
              <a:rPr lang="en-US" sz="2800" b="1" dirty="0" smtClean="0"/>
              <a:t>(Network Accessories and Topologies)</a:t>
            </a:r>
            <a:endParaRPr lang="th-TH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5400601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362200" y="6050037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smtClean="0"/>
              <a:t>อ.จุฑาวุฒิ จันทรมาลี                           </a:t>
            </a:r>
            <a:r>
              <a:rPr lang="en-US" b="1" smtClean="0"/>
              <a:t>Computer Science</a:t>
            </a:r>
            <a:endParaRPr lang="th-TH" b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6019800"/>
            <a:ext cx="2209800" cy="762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 smtClean="0"/>
              <a:t>ม.ราช</a:t>
            </a:r>
            <a:r>
              <a:rPr lang="th-TH" b="1" dirty="0" err="1" smtClean="0"/>
              <a:t>ภัฏ</a:t>
            </a:r>
            <a:r>
              <a:rPr lang="th-TH" b="1" dirty="0" smtClean="0"/>
              <a:t>สวนดุสิต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สายสัญญาณ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thaiDist">
              <a:buSzPct val="100000"/>
              <a:buNone/>
            </a:pPr>
            <a:r>
              <a:rPr lang="th-TH" b="1" dirty="0" smtClean="0">
                <a:solidFill>
                  <a:srgbClr val="FFFF00"/>
                </a:solidFill>
              </a:rPr>
              <a:t>สายสัญญาณ</a:t>
            </a:r>
            <a:r>
              <a:rPr lang="th-TH" dirty="0" smtClean="0"/>
              <a:t> เป็นอุปกรณ์หนึ่งในระบบเครือข่ายที่ใช้เป็นทางเดินข้อมูล ซึ่งจะมีอยู่หลายชนิดให้เลือกใช้งานตามความเหมาะสม โดยในการเลือกใช้งานของสายสัญญาณนั้นต้องพิจารณาองค์ประกอบต่าง ๆ เช่น ระบบเครือข่ายที่ใช้งาน จำเป็นต้องใช้สายสัญญาณประเภทใด อาจจะจำเป็นต้องใช้</a:t>
            </a:r>
            <a:r>
              <a:rPr lang="th-TH" dirty="0"/>
              <a:t>สายสัญญาณ</a:t>
            </a:r>
            <a:r>
              <a:rPr lang="th-TH" dirty="0" smtClean="0"/>
              <a:t>ประเภทที่เจาะจงกับรูปแบบของเครือข่ายนั้น หรืออาจจะใช้</a:t>
            </a:r>
            <a:r>
              <a:rPr lang="th-TH" dirty="0"/>
              <a:t>สายสัญญาณ</a:t>
            </a:r>
            <a:r>
              <a:rPr lang="th-TH" dirty="0" smtClean="0"/>
              <a:t>ประเภทอื่นเข้ามาช่วยเพื่อเพิ่มประสิทธิภาพก็ได้</a:t>
            </a:r>
            <a:endParaRPr lang="th-TH" dirty="0"/>
          </a:p>
          <a:p>
            <a:pPr marL="0" indent="0" algn="thaiDist">
              <a:buSzPct val="100000"/>
              <a:buNone/>
            </a:pPr>
            <a:endParaRPr lang="th-TH" dirty="0" smtClean="0"/>
          </a:p>
          <a:p>
            <a:pPr marL="0" indent="0" algn="thaiDist">
              <a:buSzPct val="100000"/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577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ชนิดของสายสัญญาณ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Autofit/>
          </a:bodyPr>
          <a:lstStyle/>
          <a:p>
            <a:pPr marL="0" indent="0" algn="thaiDist">
              <a:buSzPct val="100000"/>
              <a:buNone/>
            </a:pPr>
            <a:r>
              <a:rPr lang="th-TH" sz="2800" b="1" dirty="0" smtClean="0">
                <a:solidFill>
                  <a:srgbClr val="FFFF00"/>
                </a:solidFill>
              </a:rPr>
              <a:t>1. สายสัญญาณโคแอก</a:t>
            </a:r>
            <a:r>
              <a:rPr lang="th-TH" sz="2800" b="1" dirty="0" err="1" smtClean="0">
                <a:solidFill>
                  <a:srgbClr val="FFFF00"/>
                </a:solidFill>
              </a:rPr>
              <a:t>เซียล</a:t>
            </a:r>
            <a:r>
              <a:rPr lang="th-TH" sz="2800" b="1" dirty="0" smtClean="0">
                <a:solidFill>
                  <a:srgbClr val="FFFF00"/>
                </a:solidFill>
              </a:rPr>
              <a:t> (</a:t>
            </a:r>
            <a:r>
              <a:rPr lang="en-US" sz="2800" b="1" dirty="0" smtClean="0">
                <a:solidFill>
                  <a:srgbClr val="FFFF00"/>
                </a:solidFill>
              </a:rPr>
              <a:t>Coaxial Cable</a:t>
            </a:r>
            <a:r>
              <a:rPr lang="th-TH" sz="2800" b="1" dirty="0" smtClean="0">
                <a:solidFill>
                  <a:srgbClr val="FFFF00"/>
                </a:solidFill>
              </a:rPr>
              <a:t>)</a:t>
            </a:r>
            <a:r>
              <a:rPr lang="th-TH" sz="2800" dirty="0" smtClean="0"/>
              <a:t> </a:t>
            </a:r>
            <a:endParaRPr lang="en-US" sz="2800" dirty="0" smtClean="0"/>
          </a:p>
          <a:p>
            <a:pPr marL="0" indent="0" algn="thaiDist">
              <a:buSzPct val="100000"/>
              <a:buNone/>
            </a:pPr>
            <a:r>
              <a:rPr lang="th-TH" sz="2600" dirty="0" smtClean="0"/>
              <a:t>      เป็น</a:t>
            </a:r>
            <a:r>
              <a:rPr lang="th-TH" sz="2600" dirty="0"/>
              <a:t>สายสัญญาณประเภทแรกที่ใช้ และเป็นที่นิยมมากในเครือข่ายคอมพิวเตอร์สมัย แรก ๆ แต่ในปัจจุบันสายโค</a:t>
            </a:r>
            <a:r>
              <a:rPr lang="th-TH" sz="2600" dirty="0" err="1"/>
              <a:t>แอ็กซ์</a:t>
            </a:r>
            <a:r>
              <a:rPr lang="th-TH" sz="2600" dirty="0"/>
              <a:t>ถือได้ว่าเป็นสายที่ล้าสมัยสำหรับเครือข่ายคอมพิวเตอร์ในปัจจุบัน อย่างไรก็ตามยังมีระบบ เครือข่ายบางประเภทที่ยังใช้สายประเภทนี้</a:t>
            </a:r>
            <a:r>
              <a:rPr lang="th-TH" sz="2600" dirty="0" smtClean="0"/>
              <a:t>อยู่</a:t>
            </a:r>
          </a:p>
          <a:p>
            <a:pPr marL="0" indent="0" algn="thaiDist">
              <a:buSzPct val="100000"/>
              <a:buNone/>
            </a:pPr>
            <a:r>
              <a:rPr lang="th-TH" sz="2600" dirty="0" smtClean="0"/>
              <a:t>สาย</a:t>
            </a:r>
            <a:r>
              <a:rPr lang="th-TH" sz="2600" dirty="0"/>
              <a:t>โคแอก</a:t>
            </a:r>
            <a:r>
              <a:rPr lang="th-TH" sz="2600" dirty="0" err="1"/>
              <a:t>เชียล</a:t>
            </a:r>
            <a:r>
              <a:rPr lang="th-TH" sz="2600" dirty="0"/>
              <a:t> มีตัวนำไฟฟ้าอยู่สองส่วน คำว่า โค</a:t>
            </a:r>
            <a:r>
              <a:rPr lang="th-TH" sz="2600" dirty="0" err="1"/>
              <a:t>แอ็กซ์</a:t>
            </a:r>
            <a:r>
              <a:rPr lang="th-TH" sz="2600" dirty="0"/>
              <a:t> มีความหมายว่า "มีแกนร่วมกัน" โครงสร้างของสายประกอบด้วยสายทองแดงเป็นแกนกลาง แล้วห่อหุ้มด้วยวัสดุที่เป็นฉนวน ชั้นต่อมาจะเป็นตัวนำไฟฟ้าอีกชั้นหนึ่ง ซึ่งจะเป็นแผ่น โลหะบาง ๆ หรืออาจจะเป็นใยโลหะที่ถักเปียปุ้มอีกชั้นหนึ่ง สุดท้ายก็หุ้มด้วยฉนวนและวัสดุป้องกัน</a:t>
            </a:r>
            <a:r>
              <a:rPr lang="th-TH" sz="2600" dirty="0" smtClean="0"/>
              <a:t>สายสัญญาณ แบ่งออกเป็น</a:t>
            </a:r>
          </a:p>
          <a:p>
            <a:pPr marL="0" indent="0" algn="thaiDist">
              <a:buSzPct val="100000"/>
              <a:buNone/>
            </a:pPr>
            <a:r>
              <a:rPr lang="th-TH" sz="2600" dirty="0" smtClean="0"/>
              <a:t>1. สาย</a:t>
            </a:r>
            <a:r>
              <a:rPr lang="th-TH" sz="2600" dirty="0"/>
              <a:t>โค</a:t>
            </a:r>
            <a:r>
              <a:rPr lang="th-TH" sz="2600" dirty="0" err="1"/>
              <a:t>แอ็กซ์</a:t>
            </a:r>
            <a:r>
              <a:rPr lang="th-TH" sz="2600" dirty="0"/>
              <a:t>แบบบาง (</a:t>
            </a:r>
            <a:r>
              <a:rPr lang="en-US" sz="2600" dirty="0"/>
              <a:t>Thin Coaxial </a:t>
            </a:r>
            <a:r>
              <a:rPr lang="en-US" sz="2600" dirty="0" smtClean="0"/>
              <a:t>Cable</a:t>
            </a:r>
          </a:p>
          <a:p>
            <a:pPr marL="0" indent="0" algn="thaiDist">
              <a:buSzPct val="100000"/>
              <a:buNone/>
            </a:pPr>
            <a:r>
              <a:rPr lang="th-TH" sz="2600" dirty="0" smtClean="0"/>
              <a:t>2</a:t>
            </a:r>
            <a:r>
              <a:rPr lang="th-TH" sz="2600" dirty="0"/>
              <a:t>. สายโค</a:t>
            </a:r>
            <a:r>
              <a:rPr lang="th-TH" sz="2600" dirty="0" err="1"/>
              <a:t>แอ็กซ์</a:t>
            </a:r>
            <a:r>
              <a:rPr lang="th-TH" sz="2600" dirty="0"/>
              <a:t>แบบหนา (</a:t>
            </a:r>
            <a:r>
              <a:rPr lang="en-US" sz="2600" dirty="0"/>
              <a:t>Thick Coaxial Cable) </a:t>
            </a:r>
            <a:endParaRPr lang="th-TH" sz="2600" dirty="0" smtClean="0"/>
          </a:p>
          <a:p>
            <a:pPr marL="0" indent="0" algn="thaiDist">
              <a:buSzPct val="100000"/>
              <a:buNone/>
            </a:pPr>
            <a:r>
              <a:rPr lang="th-TH" sz="2600" dirty="0"/>
              <a:t/>
            </a:r>
            <a:br>
              <a:rPr lang="th-TH" sz="2600" dirty="0"/>
            </a:br>
            <a:endParaRPr lang="th-TH" sz="2600" dirty="0" smtClean="0"/>
          </a:p>
          <a:p>
            <a:pPr marL="0" indent="0" algn="thaiDist">
              <a:buSzPct val="100000"/>
              <a:buNone/>
            </a:pPr>
            <a:endParaRPr lang="th-TH" sz="2600" dirty="0"/>
          </a:p>
        </p:txBody>
      </p:sp>
    </p:spTree>
    <p:extLst>
      <p:ext uri="{BB962C8B-B14F-4D97-AF65-F5344CB8AC3E}">
        <p14:creationId xmlns:p14="http://schemas.microsoft.com/office/powerpoint/2010/main" val="32808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ชนิดของสายสัญญาณ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5517232"/>
            <a:ext cx="8153400" cy="1152128"/>
          </a:xfrm>
        </p:spPr>
        <p:txBody>
          <a:bodyPr>
            <a:noAutofit/>
          </a:bodyPr>
          <a:lstStyle/>
          <a:p>
            <a:pPr marL="0" indent="0" algn="thaiDist">
              <a:buSzPct val="100000"/>
              <a:buNone/>
            </a:pPr>
            <a:r>
              <a:rPr lang="th-TH" sz="2600" b="1" dirty="0" smtClean="0">
                <a:solidFill>
                  <a:srgbClr val="FFFF00"/>
                </a:solidFill>
              </a:rPr>
              <a:t>ภาพที่ 3.4 เปรียบเทียบสาย</a:t>
            </a:r>
            <a:r>
              <a:rPr lang="th-TH" sz="2600" b="1" dirty="0">
                <a:solidFill>
                  <a:srgbClr val="FFFF00"/>
                </a:solidFill>
              </a:rPr>
              <a:t>โค</a:t>
            </a:r>
            <a:r>
              <a:rPr lang="th-TH" sz="2600" b="1" dirty="0" err="1">
                <a:solidFill>
                  <a:srgbClr val="FFFF00"/>
                </a:solidFill>
              </a:rPr>
              <a:t>แอ็กซ์</a:t>
            </a:r>
            <a:r>
              <a:rPr lang="th-TH" sz="2600" b="1" dirty="0">
                <a:solidFill>
                  <a:srgbClr val="FFFF00"/>
                </a:solidFill>
              </a:rPr>
              <a:t>แบบบาง (</a:t>
            </a:r>
            <a:r>
              <a:rPr lang="en-US" sz="2600" b="1" dirty="0">
                <a:solidFill>
                  <a:srgbClr val="FFFF00"/>
                </a:solidFill>
              </a:rPr>
              <a:t>Thin Coaxial </a:t>
            </a:r>
            <a:r>
              <a:rPr lang="en-US" sz="2600" b="1" dirty="0" smtClean="0">
                <a:solidFill>
                  <a:srgbClr val="FFFF00"/>
                </a:solidFill>
              </a:rPr>
              <a:t>Cable</a:t>
            </a:r>
            <a:r>
              <a:rPr lang="th-TH" sz="2600" b="1" dirty="0" smtClean="0">
                <a:solidFill>
                  <a:srgbClr val="FFFF00"/>
                </a:solidFill>
              </a:rPr>
              <a:t>) และ  	   สายโค</a:t>
            </a:r>
            <a:r>
              <a:rPr lang="th-TH" sz="2600" b="1" dirty="0" err="1">
                <a:solidFill>
                  <a:srgbClr val="FFFF00"/>
                </a:solidFill>
              </a:rPr>
              <a:t>แอ็กซ์</a:t>
            </a:r>
            <a:r>
              <a:rPr lang="th-TH" sz="2600" b="1" dirty="0">
                <a:solidFill>
                  <a:srgbClr val="FFFF00"/>
                </a:solidFill>
              </a:rPr>
              <a:t>แบบหนา (</a:t>
            </a:r>
            <a:r>
              <a:rPr lang="en-US" sz="2600" b="1" dirty="0">
                <a:solidFill>
                  <a:srgbClr val="FFFF00"/>
                </a:solidFill>
              </a:rPr>
              <a:t>Thick Coaxial Cable) </a:t>
            </a:r>
            <a:endParaRPr lang="th-TH" sz="2600" b="1" dirty="0" smtClean="0">
              <a:solidFill>
                <a:srgbClr val="FFFF00"/>
              </a:solidFill>
            </a:endParaRPr>
          </a:p>
          <a:p>
            <a:pPr marL="0" indent="0" algn="thaiDist">
              <a:buSzPct val="100000"/>
              <a:buNone/>
            </a:pPr>
            <a:r>
              <a:rPr lang="th-TH" sz="2600" b="1" dirty="0">
                <a:solidFill>
                  <a:srgbClr val="FFFF00"/>
                </a:solidFill>
              </a:rPr>
              <a:t/>
            </a:r>
            <a:br>
              <a:rPr lang="th-TH" sz="2600" b="1" dirty="0">
                <a:solidFill>
                  <a:srgbClr val="FFFF00"/>
                </a:solidFill>
              </a:rPr>
            </a:br>
            <a:endParaRPr lang="th-TH" sz="2600" b="1" dirty="0" smtClean="0">
              <a:solidFill>
                <a:srgbClr val="FFFF00"/>
              </a:solidFill>
            </a:endParaRPr>
          </a:p>
          <a:p>
            <a:pPr marL="0" indent="0" algn="thaiDist">
              <a:buSzPct val="100000"/>
              <a:buNone/>
            </a:pPr>
            <a:endParaRPr lang="th-TH" sz="2600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http://www.vitaleluca.altervista.org/Immagini/thicknet-thinn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496855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09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ชนิดของสายสัญญาณ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Autofit/>
          </a:bodyPr>
          <a:lstStyle/>
          <a:p>
            <a:pPr marL="0" indent="0" algn="thaiDist">
              <a:buSzPct val="100000"/>
              <a:buNone/>
            </a:pPr>
            <a:r>
              <a:rPr lang="th-TH" sz="2800" b="1" dirty="0" smtClean="0">
                <a:solidFill>
                  <a:srgbClr val="FFFF00"/>
                </a:solidFill>
              </a:rPr>
              <a:t>2. สายคู่บิดเกลียว (</a:t>
            </a:r>
            <a:r>
              <a:rPr lang="en-US" sz="2800" b="1" dirty="0" smtClean="0">
                <a:solidFill>
                  <a:srgbClr val="FFFF00"/>
                </a:solidFill>
              </a:rPr>
              <a:t>Twisted Pair Cable</a:t>
            </a:r>
            <a:r>
              <a:rPr lang="th-TH" sz="2800" b="1" dirty="0" smtClean="0">
                <a:solidFill>
                  <a:srgbClr val="FFFF00"/>
                </a:solidFill>
              </a:rPr>
              <a:t>)</a:t>
            </a:r>
            <a:r>
              <a:rPr lang="th-TH" sz="2800" dirty="0" smtClean="0"/>
              <a:t> </a:t>
            </a:r>
            <a:endParaRPr lang="en-US" sz="2800" dirty="0" smtClean="0"/>
          </a:p>
          <a:p>
            <a:pPr marL="0" indent="0" algn="thaiDist">
              <a:buSzPct val="100000"/>
              <a:buNone/>
            </a:pPr>
            <a:r>
              <a:rPr lang="th-TH" sz="2400" dirty="0" smtClean="0"/>
              <a:t>      </a:t>
            </a:r>
            <a:r>
              <a:rPr lang="th-TH" sz="2400" dirty="0"/>
              <a:t>เป็นสายชนิดที่ได้รับความนิยมสูงสุดในการนำมาใช้งานตามห้องปฏิบัติการคอมพิวเตอร์ทั่วไป รวมทั้งตามสำนักงานต่างๆ สายชนิดนี้ได้ชื่อมาจากลักษณะองค์ประกอบภายในของสาย ที่เป็นสายลวดทองแดงสองเส้นนำมาพันเกลียวเข้าด้วยกันเพื่อทำให้เกิดเป็นสนามแม่เหล็ก ซึ่งใช้เป็นเสมือนเกราะสำหรับป้องกันสัญญาณรบกวนทั่วไปได้ในตัวเอง จำนวนรอบหรือความถี่ ในการพันเกลียว </a:t>
            </a:r>
            <a:r>
              <a:rPr lang="th-TH" sz="2400" dirty="0" smtClean="0"/>
              <a:t>โดยที่สาย</a:t>
            </a:r>
            <a:r>
              <a:rPr lang="th-TH" sz="2400" dirty="0"/>
              <a:t>คู่บิดเกลียว ประกอบด้วยสายทองแดงจำนวนหนึ่ง หรือหลายคู่สาย ห่อหุ้มสายด้วยฉนวนบางๆ เพื่อป้องกันไม่ให้เกิดการลัดวงจร แล้วนำมาพันเกลียวเข้าด้วยกันเป็นคู่ ทุกคู่จะถูกห่อหุ้มฉนวนอีกชั้นหนึ่งรวมกันเป็นสายขนาดใหญ่เพียงสายเดียว สายคู่บิดเกลียวแบ่งออกเป็นสองประเภท</a:t>
            </a:r>
            <a:r>
              <a:rPr lang="th-TH" sz="2400" dirty="0" smtClean="0"/>
              <a:t>คือ</a:t>
            </a:r>
          </a:p>
          <a:p>
            <a:pPr marL="0" indent="0" algn="thaiDist">
              <a:buSzPct val="100000"/>
              <a:buNone/>
            </a:pPr>
            <a:r>
              <a:rPr lang="th-TH" sz="2400" dirty="0" smtClean="0"/>
              <a:t>2.1 </a:t>
            </a:r>
            <a:r>
              <a:rPr lang="th-TH" sz="2400" dirty="0"/>
              <a:t>แบบไม่มีฉนวนหุ้ม (</a:t>
            </a:r>
            <a:r>
              <a:rPr lang="en-US" sz="2400" dirty="0"/>
              <a:t>UTP : Unshielded Twisted Pair</a:t>
            </a:r>
            <a:r>
              <a:rPr lang="en-US" sz="2400" dirty="0" smtClean="0"/>
              <a:t>)</a:t>
            </a:r>
          </a:p>
          <a:p>
            <a:pPr marL="0" indent="0" algn="thaiDist">
              <a:buSzPct val="100000"/>
              <a:buNone/>
            </a:pPr>
            <a:r>
              <a:rPr lang="th-TH" sz="2400" dirty="0" smtClean="0"/>
              <a:t>2.2 แบบ</a:t>
            </a:r>
            <a:r>
              <a:rPr lang="th-TH" sz="2400" dirty="0"/>
              <a:t>มีฉนวนหุ้ม (</a:t>
            </a:r>
            <a:r>
              <a:rPr lang="en-US" sz="2400" dirty="0"/>
              <a:t>STP : Shielded Twisted Pair</a:t>
            </a:r>
            <a:r>
              <a:rPr lang="en-US" sz="2400" dirty="0" smtClean="0"/>
              <a:t>)</a:t>
            </a:r>
          </a:p>
          <a:p>
            <a:pPr marL="0" indent="0" algn="thaiDist">
              <a:buSzPct val="100000"/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th-TH" sz="2000" dirty="0"/>
              <a:t/>
            </a:r>
            <a:br>
              <a:rPr lang="th-TH" sz="2000" dirty="0"/>
            </a:br>
            <a:endParaRPr lang="th-TH" sz="2000" dirty="0" smtClean="0"/>
          </a:p>
          <a:p>
            <a:pPr marL="0" indent="0" algn="thaiDist">
              <a:buSzPct val="100000"/>
              <a:buNone/>
            </a:pPr>
            <a:endParaRPr lang="th-TH" sz="2000" dirty="0"/>
          </a:p>
        </p:txBody>
      </p:sp>
      <p:pic>
        <p:nvPicPr>
          <p:cNvPr id="5122" name="Picture 2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19970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-18446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-16922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-15398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36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ชนิดของสายสัญญาณ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Autofit/>
          </a:bodyPr>
          <a:lstStyle/>
          <a:p>
            <a:pPr marL="0" indent="0" algn="thaiDist">
              <a:buSzPct val="100000"/>
              <a:buNone/>
            </a:pPr>
            <a:r>
              <a:rPr lang="th-TH" sz="2600" b="1" dirty="0" smtClean="0">
                <a:solidFill>
                  <a:srgbClr val="FF0000"/>
                </a:solidFill>
              </a:rPr>
              <a:t>2.1 </a:t>
            </a:r>
            <a:r>
              <a:rPr lang="th-TH" sz="2600" b="1" dirty="0">
                <a:solidFill>
                  <a:srgbClr val="FF0000"/>
                </a:solidFill>
              </a:rPr>
              <a:t>แบบไม่มีฉนวนหุ้ม (</a:t>
            </a:r>
            <a:r>
              <a:rPr lang="en-US" sz="2600" b="1" dirty="0">
                <a:solidFill>
                  <a:srgbClr val="FF0000"/>
                </a:solidFill>
              </a:rPr>
              <a:t>UTP : Unshielded Twisted Pair</a:t>
            </a:r>
            <a:r>
              <a:rPr lang="en-US" sz="2600" b="1" dirty="0" smtClean="0">
                <a:solidFill>
                  <a:srgbClr val="FF0000"/>
                </a:solidFill>
              </a:rPr>
              <a:t>)</a:t>
            </a:r>
          </a:p>
          <a:p>
            <a:pPr marL="0" indent="0" algn="thaiDist">
              <a:buSzPct val="100000"/>
              <a:buNone/>
            </a:pPr>
            <a:r>
              <a:rPr lang="th-TH" sz="2600" dirty="0"/>
              <a:t>สาย </a:t>
            </a:r>
            <a:r>
              <a:rPr lang="en-US" sz="2600" dirty="0"/>
              <a:t>UTP </a:t>
            </a:r>
            <a:r>
              <a:rPr lang="th-TH" sz="2600" dirty="0"/>
              <a:t>เป็นสายที่พบเห็นกันมาก มักจะใช้เชื่อมโยงคอมพิวเตอร์ไปยังอุปกรณ์สื่อสารตามมาตรฐานที่กำหนด สำหรับสายประเภทนี้จะมีความยาวของสายในการเชื่อมต่อได้ไม่เกิน 100 เมตร และสาย </a:t>
            </a:r>
            <a:r>
              <a:rPr lang="en-US" sz="2600" dirty="0"/>
              <a:t>UTP </a:t>
            </a:r>
            <a:r>
              <a:rPr lang="th-TH" sz="2600" dirty="0"/>
              <a:t>มีจำนวนสายบิดเกลียวภายใน 4 คู่ คู่สายในสายคู่ตีเกลียวไม่หุ้มฉนวนคล้ายสายโทรศัพท์ มีหลายเส้นซึ่งแต่ละเส้นก็จะมีสีแตกต่างกัน และตลอดทั้งสายนั้นจะถูกหุ้มด้วยพลาสติก (</a:t>
            </a:r>
            <a:r>
              <a:rPr lang="en-US" sz="2600" dirty="0"/>
              <a:t>Plastic Cover) </a:t>
            </a:r>
            <a:r>
              <a:rPr lang="th-TH" sz="2600" dirty="0"/>
              <a:t>ปัจจุบันเป็นสายที่ได้รับความนิยมมากที่สุด เนื่องจากราคาถูกและติดตั้งได้ง่าย แสดงดัง</a:t>
            </a:r>
            <a:r>
              <a:rPr lang="th-TH" sz="2600" dirty="0" smtClean="0"/>
              <a:t>รูป</a:t>
            </a:r>
          </a:p>
          <a:p>
            <a:pPr marL="0" indent="0" algn="thaiDist">
              <a:buSzPct val="100000"/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th-TH" sz="2000" dirty="0"/>
              <a:t/>
            </a:r>
            <a:br>
              <a:rPr lang="th-TH" sz="2000" dirty="0"/>
            </a:br>
            <a:endParaRPr lang="th-TH" sz="2000" dirty="0" smtClean="0"/>
          </a:p>
          <a:p>
            <a:pPr marL="0" indent="0" algn="thaiDist">
              <a:buSzPct val="100000"/>
              <a:buNone/>
            </a:pPr>
            <a:endParaRPr lang="th-TH" sz="2000" dirty="0"/>
          </a:p>
        </p:txBody>
      </p:sp>
      <p:pic>
        <p:nvPicPr>
          <p:cNvPr id="5122" name="Picture 2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19970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-18446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-16922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-15398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kmitl.ac.th/~kpteeraw/data_com/datacom_52/html/pic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414" y="4776161"/>
            <a:ext cx="3724275" cy="15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kmitl.ac.th/~kpteeraw/data_com/datacom_52/html/ut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558" y="4776161"/>
            <a:ext cx="2317805" cy="15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57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ชนิดของสายสัญญาณ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Autofit/>
          </a:bodyPr>
          <a:lstStyle/>
          <a:p>
            <a:pPr marL="0" indent="0" algn="thaiDist">
              <a:buSzPct val="100000"/>
              <a:buNone/>
            </a:pPr>
            <a:r>
              <a:rPr lang="th-TH" sz="2600" b="1" dirty="0" smtClean="0">
                <a:solidFill>
                  <a:srgbClr val="FF0000"/>
                </a:solidFill>
              </a:rPr>
              <a:t>2.2 แบบมี</a:t>
            </a:r>
            <a:r>
              <a:rPr lang="th-TH" sz="2600" b="1" dirty="0">
                <a:solidFill>
                  <a:srgbClr val="FF0000"/>
                </a:solidFill>
              </a:rPr>
              <a:t>ฉนวนหุ้ม </a:t>
            </a:r>
            <a:r>
              <a:rPr lang="th-TH" sz="2600" b="1" dirty="0" smtClean="0">
                <a:solidFill>
                  <a:srgbClr val="FF0000"/>
                </a:solidFill>
              </a:rPr>
              <a:t>(</a:t>
            </a:r>
            <a:r>
              <a:rPr lang="en-US" sz="2600" b="1" dirty="0">
                <a:solidFill>
                  <a:srgbClr val="FF0000"/>
                </a:solidFill>
              </a:rPr>
              <a:t>S</a:t>
            </a:r>
            <a:r>
              <a:rPr lang="en-US" sz="2600" b="1" dirty="0" smtClean="0">
                <a:solidFill>
                  <a:srgbClr val="FF0000"/>
                </a:solidFill>
              </a:rPr>
              <a:t>TP </a:t>
            </a:r>
            <a:r>
              <a:rPr lang="en-US" sz="2600" b="1" dirty="0">
                <a:solidFill>
                  <a:srgbClr val="FF0000"/>
                </a:solidFill>
              </a:rPr>
              <a:t>: </a:t>
            </a:r>
            <a:r>
              <a:rPr lang="en-US" sz="2600" b="1" dirty="0">
                <a:solidFill>
                  <a:srgbClr val="FF0000"/>
                </a:solidFill>
              </a:rPr>
              <a:t>S</a:t>
            </a:r>
            <a:r>
              <a:rPr lang="en-US" sz="2600" b="1" dirty="0" smtClean="0">
                <a:solidFill>
                  <a:srgbClr val="FF0000"/>
                </a:solidFill>
              </a:rPr>
              <a:t>hielded </a:t>
            </a:r>
            <a:r>
              <a:rPr lang="en-US" sz="2600" b="1" dirty="0">
                <a:solidFill>
                  <a:srgbClr val="FF0000"/>
                </a:solidFill>
              </a:rPr>
              <a:t>Twisted Pair</a:t>
            </a:r>
            <a:r>
              <a:rPr lang="en-US" sz="2600" b="1" dirty="0" smtClean="0">
                <a:solidFill>
                  <a:srgbClr val="FF0000"/>
                </a:solidFill>
              </a:rPr>
              <a:t>)</a:t>
            </a:r>
          </a:p>
          <a:p>
            <a:pPr marL="0" indent="0" algn="thaiDist">
              <a:buSzPct val="100000"/>
              <a:buNone/>
            </a:pPr>
            <a:r>
              <a:rPr lang="th-TH" sz="2600" dirty="0"/>
              <a:t>สายสัญญาณ </a:t>
            </a:r>
            <a:r>
              <a:rPr lang="en-US" sz="2600" dirty="0"/>
              <a:t>STP </a:t>
            </a:r>
            <a:r>
              <a:rPr lang="th-TH" sz="2600" dirty="0"/>
              <a:t>มีการนำสายคู่พันเกลียวมารวมอยู่และมีการเพิ่มฉนวนป้องกันสัญญาณรบกวน ซึ่งร่างแหนี้จะมีคุณสมบัติเป็นเกราะในการป้องกันสัญญาณรบกวนจากคลื่นแม่เหล็กไฟฟ้าต่างๆ เรียกเกราะนี้ว่า </a:t>
            </a:r>
            <a:r>
              <a:rPr lang="th-TH" sz="2600" dirty="0" err="1"/>
              <a:t>ชิลด์</a:t>
            </a:r>
            <a:r>
              <a:rPr lang="th-TH" sz="2600" dirty="0"/>
              <a:t> (</a:t>
            </a:r>
            <a:r>
              <a:rPr lang="en-US" sz="2600" dirty="0"/>
              <a:t>Shield) </a:t>
            </a:r>
            <a:r>
              <a:rPr lang="th-TH" sz="2600" dirty="0"/>
              <a:t>และเป็นสายสัญญาณที่ได้รับการพัฒนาต่อจากสาย </a:t>
            </a:r>
            <a:r>
              <a:rPr lang="en-US" sz="2600" dirty="0"/>
              <a:t>UTP </a:t>
            </a:r>
            <a:r>
              <a:rPr lang="th-TH" sz="2600" dirty="0"/>
              <a:t>โดยเพิ่มการ</a:t>
            </a:r>
            <a:r>
              <a:rPr lang="th-TH" sz="2600" dirty="0" err="1"/>
              <a:t>ชีลด์</a:t>
            </a:r>
            <a:r>
              <a:rPr lang="th-TH" sz="2600" dirty="0"/>
              <a:t>กันสัญญาณรบกวนเพื่อทำให้คุณสมบัติโดยรวมของสัญญาณดีมากขึ้น คุณลักษณะของสาย </a:t>
            </a:r>
            <a:r>
              <a:rPr lang="en-US" sz="2600" dirty="0"/>
              <a:t>STP </a:t>
            </a:r>
            <a:r>
              <a:rPr lang="th-TH" sz="2600" dirty="0"/>
              <a:t>ก็เหมือนกับสาย </a:t>
            </a:r>
            <a:r>
              <a:rPr lang="en-US" sz="2600" dirty="0"/>
              <a:t>UTP </a:t>
            </a:r>
            <a:r>
              <a:rPr lang="th-TH" sz="2600" dirty="0"/>
              <a:t>คือมีเรื่องเกี่ยวกับอัตราการบั่นทอนค</a:t>
            </a:r>
            <a:r>
              <a:rPr lang="th-TH" sz="2600" dirty="0" err="1"/>
              <a:t>รอส</a:t>
            </a:r>
            <a:r>
              <a:rPr lang="th-TH" sz="2600" dirty="0" err="1" smtClean="0"/>
              <a:t>ทอร์ก</a:t>
            </a:r>
            <a:endParaRPr lang="th-TH" sz="2600" dirty="0" smtClean="0"/>
          </a:p>
          <a:p>
            <a:pPr marL="0" indent="0" algn="thaiDist">
              <a:buSzPct val="100000"/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th-TH" sz="2000" dirty="0"/>
              <a:t/>
            </a:r>
            <a:br>
              <a:rPr lang="th-TH" sz="2000" dirty="0"/>
            </a:br>
            <a:endParaRPr lang="th-TH" sz="2000" dirty="0" smtClean="0"/>
          </a:p>
          <a:p>
            <a:pPr marL="0" indent="0" algn="thaiDist">
              <a:buSzPct val="100000"/>
              <a:buNone/>
            </a:pPr>
            <a:endParaRPr lang="th-TH" sz="2000" dirty="0"/>
          </a:p>
        </p:txBody>
      </p:sp>
      <p:pic>
        <p:nvPicPr>
          <p:cNvPr id="5122" name="Picture 2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19970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-18446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-16922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-15398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kmitl.ac.th/~kpteeraw/data_com/datacom_52/html/pic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25144"/>
            <a:ext cx="3744416" cy="181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kmitl.ac.th/~kpteeraw/data_com/datacom_52/html/pic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25143"/>
            <a:ext cx="3019425" cy="181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51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ชนิดของสายสัญญาณ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Autofit/>
          </a:bodyPr>
          <a:lstStyle/>
          <a:p>
            <a:pPr marL="0" indent="0" algn="thaiDist">
              <a:buSzPct val="100000"/>
              <a:buNone/>
            </a:pPr>
            <a:r>
              <a:rPr lang="th-TH" sz="2800" b="1" dirty="0" smtClean="0">
                <a:solidFill>
                  <a:srgbClr val="FFFF00"/>
                </a:solidFill>
              </a:rPr>
              <a:t>3. สายเส้นใยแก้วนำแสง (</a:t>
            </a:r>
            <a:r>
              <a:rPr lang="en-US" sz="2800" b="1" dirty="0" smtClean="0">
                <a:solidFill>
                  <a:srgbClr val="FFFF00"/>
                </a:solidFill>
              </a:rPr>
              <a:t>Fiber Optic Cable</a:t>
            </a:r>
            <a:r>
              <a:rPr lang="th-TH" sz="2800" b="1" dirty="0" smtClean="0">
                <a:solidFill>
                  <a:srgbClr val="FFFF00"/>
                </a:solidFill>
              </a:rPr>
              <a:t>)</a:t>
            </a:r>
            <a:r>
              <a:rPr lang="th-TH" sz="2800" dirty="0" smtClean="0"/>
              <a:t> </a:t>
            </a:r>
            <a:endParaRPr lang="en-US" sz="2800" dirty="0" smtClean="0"/>
          </a:p>
          <a:p>
            <a:pPr marL="0" indent="0" algn="thaiDist">
              <a:buSzPct val="100000"/>
              <a:buNone/>
            </a:pPr>
            <a:r>
              <a:rPr lang="th-TH" sz="2400" dirty="0" smtClean="0"/>
              <a:t>     </a:t>
            </a:r>
            <a:r>
              <a:rPr lang="th-TH" sz="2600" dirty="0" smtClean="0"/>
              <a:t>เป็นสายสัญญาณ</a:t>
            </a:r>
            <a:r>
              <a:rPr lang="th-TH" sz="2600" dirty="0"/>
              <a:t>ของระบบเครือข่ายอีกชนิดหนึ่ง ที่มีความสามารถในการรับ-ส่งสัญญาณได้ไกลๆ เป็นกิโลเมตร และมีการสูญเสียของสัญญาณน้อยมาก เมื่อเทียบกับสายแลนทั่วๆ ไป (</a:t>
            </a:r>
            <a:r>
              <a:rPr lang="en-US" sz="2600" dirty="0"/>
              <a:t>CAT5, CAT5e, CAT6, CAT7 </a:t>
            </a:r>
            <a:r>
              <a:rPr lang="th-TH" sz="2600" dirty="0"/>
              <a:t>เป็นต้น</a:t>
            </a:r>
            <a:r>
              <a:rPr lang="th-TH" sz="2600" dirty="0" smtClean="0"/>
              <a:t>) </a:t>
            </a:r>
            <a:r>
              <a:rPr lang="en-US" sz="2600" dirty="0" smtClean="0"/>
              <a:t>Fiber </a:t>
            </a:r>
            <a:r>
              <a:rPr lang="en-US" sz="2600" dirty="0"/>
              <a:t>Optic </a:t>
            </a:r>
            <a:r>
              <a:rPr lang="th-TH" sz="2600" dirty="0"/>
              <a:t>เรียกเป็นภาษาไทยว่า "เส้นใยแก้วนำ</a:t>
            </a:r>
            <a:r>
              <a:rPr lang="th-TH" sz="2600" dirty="0" smtClean="0"/>
              <a:t>แสง “</a:t>
            </a:r>
          </a:p>
          <a:p>
            <a:pPr marL="0" indent="0" algn="thaiDist">
              <a:buSzPct val="100000"/>
              <a:buNone/>
            </a:pPr>
            <a:r>
              <a:rPr lang="th-TH" sz="2600" dirty="0"/>
              <a:t> </a:t>
            </a:r>
            <a:r>
              <a:rPr lang="th-TH" sz="2600" dirty="0" smtClean="0"/>
              <a:t>    ภายใน</a:t>
            </a:r>
            <a:r>
              <a:rPr lang="th-TH" sz="2600" dirty="0"/>
              <a:t>ทำจากแก้วที่มีความบริสุทธิ์สูง</a:t>
            </a:r>
            <a:r>
              <a:rPr lang="th-TH" sz="2600" dirty="0" smtClean="0"/>
              <a:t>มากมี</a:t>
            </a:r>
            <a:r>
              <a:rPr lang="th-TH" sz="2600" dirty="0"/>
              <a:t>ขนาดเส้นผ่าศูนย์กลางขนาดเท่าเส้นผมของ</a:t>
            </a:r>
            <a:r>
              <a:rPr lang="th-TH" sz="2600" dirty="0" smtClean="0"/>
              <a:t>คนเรารับส่ง</a:t>
            </a:r>
            <a:r>
              <a:rPr lang="th-TH" sz="2600" dirty="0"/>
              <a:t>สัญญาณได้ระยะไกลมากเป็น</a:t>
            </a:r>
            <a:r>
              <a:rPr lang="th-TH" sz="2600" dirty="0" smtClean="0"/>
              <a:t>กิโลเมตรต้อง</a:t>
            </a:r>
            <a:r>
              <a:rPr lang="th-TH" sz="2600" dirty="0"/>
              <a:t>ใช้ผู้</a:t>
            </a:r>
            <a:r>
              <a:rPr lang="th-TH" sz="2600" dirty="0" smtClean="0"/>
              <a:t>ชำนาญและ</a:t>
            </a:r>
            <a:r>
              <a:rPr lang="th-TH" sz="2600" dirty="0"/>
              <a:t>เครื่องมือเฉพาะในการเข้าหัว</a:t>
            </a:r>
            <a:r>
              <a:rPr lang="th-TH" sz="2600" dirty="0" smtClean="0"/>
              <a:t>สัญญาณราคา</a:t>
            </a:r>
            <a:r>
              <a:rPr lang="th-TH" sz="2600" dirty="0"/>
              <a:t>แพงหลายเท่า เมื่อเทียบกับสายแลนประเภท </a:t>
            </a:r>
            <a:r>
              <a:rPr lang="en-US" sz="2600" dirty="0" smtClean="0"/>
              <a:t>CAT5 </a:t>
            </a:r>
            <a:r>
              <a:rPr lang="th-TH" sz="2600" dirty="0"/>
              <a:t>การ</a:t>
            </a:r>
            <a:r>
              <a:rPr lang="th-TH" sz="2600" dirty="0" smtClean="0"/>
              <a:t>นำไปใช้งานตึก</a:t>
            </a:r>
            <a:r>
              <a:rPr lang="th-TH" sz="2600" dirty="0"/>
              <a:t>สูงๆ ที่ต้องการเชื่อมต่อระบบเครือข่าย ทำเป็น </a:t>
            </a:r>
            <a:r>
              <a:rPr lang="en-US" sz="2600" dirty="0"/>
              <a:t>Backbone (</a:t>
            </a:r>
            <a:r>
              <a:rPr lang="th-TH" sz="2600" dirty="0"/>
              <a:t>สายรับส่งสัญญาณ</a:t>
            </a:r>
            <a:r>
              <a:rPr lang="th-TH" sz="2600" dirty="0" smtClean="0"/>
              <a:t>ข้อมูลหลัก) ระบบ</a:t>
            </a:r>
            <a:r>
              <a:rPr lang="th-TH" sz="2600" dirty="0"/>
              <a:t>การรับส่งสัญญาณภาพ วีดีโอ ตามพื้นที่</a:t>
            </a:r>
            <a:r>
              <a:rPr lang="th-TH" sz="2600" dirty="0" smtClean="0"/>
              <a:t>ต่าง ๆ การ</a:t>
            </a:r>
            <a:r>
              <a:rPr lang="th-TH" sz="2600" dirty="0"/>
              <a:t>เชื่อมต่อสัญญาณ</a:t>
            </a:r>
            <a:r>
              <a:rPr lang="th-TH" sz="2600" dirty="0" smtClean="0"/>
              <a:t>ระยะไกลและ</a:t>
            </a:r>
            <a:r>
              <a:rPr lang="th-TH" sz="2600" dirty="0"/>
              <a:t>อื่นๆ อีกมากมาย</a:t>
            </a:r>
            <a:endParaRPr lang="th-TH" sz="2600" dirty="0" smtClean="0"/>
          </a:p>
          <a:p>
            <a:pPr marL="0" indent="0" algn="thaiDist">
              <a:buSzPct val="100000"/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th-TH" sz="2000" dirty="0"/>
              <a:t/>
            </a:r>
            <a:br>
              <a:rPr lang="th-TH" sz="2000" dirty="0"/>
            </a:br>
            <a:endParaRPr lang="th-TH" sz="2000" dirty="0" smtClean="0"/>
          </a:p>
          <a:p>
            <a:pPr marL="0" indent="0" algn="thaiDist">
              <a:buSzPct val="100000"/>
              <a:buNone/>
            </a:pPr>
            <a:endParaRPr lang="th-TH" sz="2000" dirty="0"/>
          </a:p>
        </p:txBody>
      </p:sp>
      <p:pic>
        <p:nvPicPr>
          <p:cNvPr id="5122" name="Picture 2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19970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-18446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-16922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-15398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06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ชนิดของสายสัญญาณ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5877272"/>
            <a:ext cx="8153400" cy="504056"/>
          </a:xfrm>
        </p:spPr>
        <p:txBody>
          <a:bodyPr>
            <a:noAutofit/>
          </a:bodyPr>
          <a:lstStyle/>
          <a:p>
            <a:pPr marL="0" indent="0" algn="thaiDist">
              <a:buSzPct val="100000"/>
              <a:buNone/>
            </a:pPr>
            <a:r>
              <a:rPr lang="th-TH" sz="2600" b="1" dirty="0" smtClean="0">
                <a:solidFill>
                  <a:srgbClr val="FFFF00"/>
                </a:solidFill>
              </a:rPr>
              <a:t>ภาพที่ 3.5 โครงสร้างสายไฟเบอร์</a:t>
            </a:r>
            <a:r>
              <a:rPr lang="th-TH" sz="2600" b="1" dirty="0" err="1" smtClean="0">
                <a:solidFill>
                  <a:srgbClr val="FFFF00"/>
                </a:solidFill>
              </a:rPr>
              <a:t>อ็</a:t>
            </a:r>
            <a:r>
              <a:rPr lang="th-TH" sz="2600" b="1" dirty="0" smtClean="0">
                <a:solidFill>
                  <a:srgbClr val="FFFF00"/>
                </a:solidFill>
              </a:rPr>
              <a:t>อป</a:t>
            </a:r>
            <a:r>
              <a:rPr lang="th-TH" sz="2600" b="1" dirty="0" err="1" smtClean="0">
                <a:solidFill>
                  <a:srgbClr val="FFFF00"/>
                </a:solidFill>
              </a:rPr>
              <a:t>ติก</a:t>
            </a:r>
            <a:r>
              <a:rPr lang="th-TH" sz="2600" b="1" dirty="0" smtClean="0">
                <a:solidFill>
                  <a:srgbClr val="FFFF00"/>
                </a:solidFill>
              </a:rPr>
              <a:t> (</a:t>
            </a:r>
            <a:r>
              <a:rPr lang="en-US" sz="2600" b="1" dirty="0" smtClean="0">
                <a:solidFill>
                  <a:srgbClr val="FFFF00"/>
                </a:solidFill>
              </a:rPr>
              <a:t>Fiber Optic Cable</a:t>
            </a:r>
            <a:r>
              <a:rPr lang="th-TH" sz="2600" b="1" dirty="0" smtClean="0">
                <a:solidFill>
                  <a:srgbClr val="FFFF00"/>
                </a:solidFill>
              </a:rPr>
              <a:t>)</a:t>
            </a:r>
          </a:p>
          <a:p>
            <a:pPr marL="0" indent="0" algn="thaiDist">
              <a:buSzPct val="100000"/>
              <a:buNone/>
            </a:pPr>
            <a:r>
              <a:rPr lang="th-TH" sz="2600" b="1" dirty="0">
                <a:solidFill>
                  <a:srgbClr val="FFFF00"/>
                </a:solidFill>
              </a:rPr>
              <a:t/>
            </a:r>
            <a:br>
              <a:rPr lang="th-TH" sz="2600" b="1" dirty="0">
                <a:solidFill>
                  <a:srgbClr val="FFFF00"/>
                </a:solidFill>
              </a:rPr>
            </a:br>
            <a:endParaRPr lang="th-TH" sz="2600" b="1" dirty="0" smtClean="0">
              <a:solidFill>
                <a:srgbClr val="FFFF00"/>
              </a:solidFill>
            </a:endParaRPr>
          </a:p>
          <a:p>
            <a:pPr marL="0" indent="0" algn="thaiDist">
              <a:buSzPct val="100000"/>
              <a:buNone/>
            </a:pPr>
            <a:endParaRPr lang="th-TH" sz="2600" b="1" dirty="0">
              <a:solidFill>
                <a:srgbClr val="FFFF00"/>
              </a:solidFill>
            </a:endParaRPr>
          </a:p>
        </p:txBody>
      </p:sp>
      <p:pic>
        <p:nvPicPr>
          <p:cNvPr id="8196" name="Picture 4" descr="http://www.cctvfiberoptic.com/images/content/original-14004820943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4824536" cy="372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62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อุปกรณ์เครือข่ายที่ช่วยในการขยายระบบ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Autofit/>
          </a:bodyPr>
          <a:lstStyle/>
          <a:p>
            <a:pPr marL="0" indent="0" algn="thaiDist">
              <a:buSzPct val="100000"/>
              <a:buNone/>
            </a:pPr>
            <a:r>
              <a:rPr lang="th-TH" sz="2800" b="1" dirty="0" smtClean="0">
                <a:solidFill>
                  <a:srgbClr val="FFFF00"/>
                </a:solidFill>
              </a:rPr>
              <a:t>1. </a:t>
            </a:r>
            <a:r>
              <a:rPr lang="en-US" sz="2800" b="1" dirty="0" smtClean="0">
                <a:solidFill>
                  <a:srgbClr val="FFFF00"/>
                </a:solidFill>
              </a:rPr>
              <a:t>Repeater</a:t>
            </a:r>
            <a:r>
              <a:rPr lang="th-TH" sz="2800" dirty="0" smtClean="0"/>
              <a:t> </a:t>
            </a:r>
            <a:endParaRPr lang="en-US" sz="2800" dirty="0" smtClean="0"/>
          </a:p>
          <a:p>
            <a:pPr marL="0" indent="0" algn="thaiDist">
              <a:buSzPct val="100000"/>
              <a:buNone/>
            </a:pPr>
            <a:r>
              <a:rPr lang="th-TH" sz="2400" dirty="0" smtClean="0"/>
              <a:t>     </a:t>
            </a:r>
            <a:r>
              <a:rPr lang="th-TH" sz="2800" dirty="0" err="1"/>
              <a:t>รีพีตเตอร์</a:t>
            </a:r>
            <a:r>
              <a:rPr lang="th-TH" sz="2800" dirty="0"/>
              <a:t> เป็นเครื่องทบทวนสัญญาณข้อมูลในการส่งสัญญาณข้อมูลในระยะ</a:t>
            </a:r>
            <a:r>
              <a:rPr lang="th-TH" sz="2800" dirty="0" smtClean="0"/>
              <a:t>ทางไกลๆ สำหรับ</a:t>
            </a:r>
            <a:r>
              <a:rPr lang="th-TH" sz="2800" dirty="0"/>
              <a:t>สัญญาณแอ</a:t>
            </a:r>
            <a:r>
              <a:rPr lang="th-TH" sz="2800" dirty="0" err="1"/>
              <a:t>นะล็</a:t>
            </a:r>
            <a:r>
              <a:rPr lang="th-TH" sz="2800" dirty="0"/>
              <a:t>อกจะต้องมีการขยายสัญญาณข้อมูลที่</a:t>
            </a:r>
            <a:r>
              <a:rPr lang="th-TH" sz="2800" dirty="0"/>
              <a:t/>
            </a:r>
            <a:br>
              <a:rPr lang="th-TH" sz="2800" dirty="0"/>
            </a:br>
            <a:r>
              <a:rPr lang="th-TH" sz="2800" dirty="0" smtClean="0"/>
              <a:t>เริ่ม</a:t>
            </a:r>
            <a:r>
              <a:rPr lang="th-TH" sz="2800" dirty="0"/>
              <a:t>เบาบางลงเนื่องจากระยะทาง และสำหรับ</a:t>
            </a:r>
            <a:r>
              <a:rPr lang="th-TH" sz="2800" dirty="0" err="1"/>
              <a:t>สัญญาณดิจิตัล</a:t>
            </a:r>
            <a:r>
              <a:rPr lang="th-TH" sz="2800" dirty="0"/>
              <a:t>ก็จะต้องมีการทบทวนสัญญาณเพื่อป้องกันการขาดหายของสัญญาณเนื่องจากการส่งระยะ</a:t>
            </a:r>
            <a:r>
              <a:rPr lang="th-TH" sz="2800" dirty="0" smtClean="0"/>
              <a:t>ทางไกล ๆ เช่นกัน </a:t>
            </a:r>
            <a:r>
              <a:rPr lang="th-TH" sz="2800" dirty="0" err="1"/>
              <a:t>รีพีตเตอร์</a:t>
            </a:r>
            <a:r>
              <a:rPr lang="th-TH" sz="2800" dirty="0"/>
              <a:t>จะทำงานอยู่ในชั้น </a:t>
            </a:r>
            <a:r>
              <a:rPr lang="en-US" sz="2800" dirty="0" smtClean="0"/>
              <a:t>Physical Layer</a:t>
            </a:r>
          </a:p>
          <a:p>
            <a:pPr marL="0" indent="0" algn="thaiDist">
              <a:buSzPct val="100000"/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th-TH" sz="2000" dirty="0"/>
              <a:t/>
            </a:r>
            <a:br>
              <a:rPr lang="th-TH" sz="2000" dirty="0"/>
            </a:br>
            <a:endParaRPr lang="th-TH" sz="2000" dirty="0" smtClean="0"/>
          </a:p>
          <a:p>
            <a:pPr marL="0" indent="0" algn="thaiDist">
              <a:buSzPct val="100000"/>
              <a:buNone/>
            </a:pPr>
            <a:endParaRPr lang="th-TH" sz="2000" dirty="0"/>
          </a:p>
        </p:txBody>
      </p:sp>
      <p:pic>
        <p:nvPicPr>
          <p:cNvPr id="5122" name="Picture 2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19970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-18446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-16922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-15398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radix.warped.com/pics/linksys_wrt54g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68656"/>
            <a:ext cx="2447925" cy="187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microsoft.com/mspress/books/WW/sampchap/1956/F03xx15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68655"/>
            <a:ext cx="4320480" cy="187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7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อุปกรณ์เครือข่ายที่ช่วยในการขยายระบบ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7" y="1600200"/>
            <a:ext cx="8388478" cy="4925144"/>
          </a:xfrm>
        </p:spPr>
        <p:txBody>
          <a:bodyPr>
            <a:noAutofit/>
          </a:bodyPr>
          <a:lstStyle/>
          <a:p>
            <a:pPr marL="0" indent="0" algn="thaiDist">
              <a:buSzPct val="100000"/>
              <a:buNone/>
            </a:pPr>
            <a:r>
              <a:rPr lang="th-TH" sz="2800" b="1" dirty="0" smtClean="0">
                <a:solidFill>
                  <a:srgbClr val="FFFF00"/>
                </a:solidFill>
              </a:rPr>
              <a:t>2. </a:t>
            </a:r>
            <a:r>
              <a:rPr lang="en-US" sz="2800" b="1" dirty="0" smtClean="0">
                <a:solidFill>
                  <a:srgbClr val="FFFF00"/>
                </a:solidFill>
              </a:rPr>
              <a:t>Bridge</a:t>
            </a:r>
            <a:r>
              <a:rPr lang="th-TH" sz="2800" dirty="0" smtClean="0"/>
              <a:t> </a:t>
            </a:r>
            <a:endParaRPr lang="en-US" sz="2800" dirty="0" smtClean="0"/>
          </a:p>
          <a:p>
            <a:pPr marL="0" indent="0" algn="thaiDist">
              <a:buSzPct val="100000"/>
              <a:buNone/>
            </a:pPr>
            <a:r>
              <a:rPr lang="th-TH" sz="2400" dirty="0" smtClean="0"/>
              <a:t>     </a:t>
            </a:r>
            <a:r>
              <a:rPr lang="th-TH" sz="2800" dirty="0"/>
              <a:t>บริดจ์มีลักษณะคล้ายเครื่องขยายสัญญาณ บริดจ์จะทำงานอยู่ในชั้น </a:t>
            </a:r>
            <a:r>
              <a:rPr lang="en-US" sz="2800" dirty="0"/>
              <a:t>Data Link </a:t>
            </a:r>
            <a:r>
              <a:rPr lang="en-US" sz="2800" dirty="0" smtClean="0"/>
              <a:t>Layer </a:t>
            </a:r>
            <a:r>
              <a:rPr lang="th-TH" sz="2800" dirty="0" smtClean="0"/>
              <a:t>บริดจ์</a:t>
            </a:r>
            <a:r>
              <a:rPr lang="th-TH" sz="2800" dirty="0"/>
              <a:t>ทำงานคล้ายเครื่องตรวจตำแหน่งของข้อมูล โดยบริดจ์จะรับข้อมูลจากต้นทางและส่งให้กับปลายทาง โดยที่บริดจ์จะไม่มีการแก้ไขหรือเปลี่ยนแปลงใด ๆ แก่ข้อมูล บริดจ์ทำให้การเชื่อมต่อระหว่างเครือข่ายมีประสิทธิภาพลดการชนกันของข้อมูลลง บริดจ์จึงเป็นสะพานสำหรับข้อมูลสอง</a:t>
            </a:r>
            <a:r>
              <a:rPr lang="th-TH" sz="2800" dirty="0" smtClean="0"/>
              <a:t>เครือข่าย</a:t>
            </a:r>
          </a:p>
          <a:p>
            <a:pPr marL="0" indent="0" algn="thaiDist">
              <a:buSzPct val="100000"/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th-TH" sz="2000" dirty="0"/>
              <a:t/>
            </a:r>
            <a:br>
              <a:rPr lang="th-TH" sz="2000" dirty="0"/>
            </a:br>
            <a:endParaRPr lang="th-TH" sz="2000" dirty="0" smtClean="0"/>
          </a:p>
          <a:p>
            <a:pPr marL="0" indent="0" algn="thaiDist">
              <a:buSzPct val="100000"/>
              <a:buNone/>
            </a:pPr>
            <a:endParaRPr lang="th-TH" sz="2000" dirty="0"/>
          </a:p>
        </p:txBody>
      </p:sp>
      <p:pic>
        <p:nvPicPr>
          <p:cNvPr id="5122" name="Picture 2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19970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-18446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-16922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-15398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archive.oreilly.com/network/2001/03/16/graphics/Figure4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09120"/>
            <a:ext cx="4212902" cy="184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encrypted-tbn2.gstatic.com/images?q=tbn:ANd9GcQy-kBA_lhuuEVY7oYYb5f9BXaEtwUwHr17B3IHELx8gya2j9D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56" y="4509120"/>
            <a:ext cx="2697088" cy="184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37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>แผงวงจรเครือข่าย </a:t>
            </a:r>
            <a:r>
              <a:rPr lang="en-US" sz="3600" b="1" dirty="0" smtClean="0"/>
              <a:t>(Network Interface Card: NIC)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thaiDist">
              <a:buSzPct val="100000"/>
              <a:buNone/>
            </a:pPr>
            <a:r>
              <a:rPr lang="th-TH" b="1" dirty="0" smtClean="0">
                <a:solidFill>
                  <a:srgbClr val="FFFF00"/>
                </a:solidFill>
              </a:rPr>
              <a:t>แผงวงจรเครือข่าย </a:t>
            </a:r>
            <a:r>
              <a:rPr lang="th-TH" dirty="0" smtClean="0"/>
              <a:t>ซึ่งเป็นชื่อเรียนเป็นภาษาอังกฤษอยู่หลายคำด้วยกัน เช่น </a:t>
            </a:r>
            <a:r>
              <a:rPr lang="en-US" dirty="0" smtClean="0"/>
              <a:t>NIC </a:t>
            </a:r>
            <a:r>
              <a:rPr lang="th-TH" dirty="0" smtClean="0"/>
              <a:t>ซึ่งย่อมาจาก </a:t>
            </a:r>
            <a:r>
              <a:rPr lang="en-US" dirty="0" smtClean="0"/>
              <a:t>Network Interface Card</a:t>
            </a:r>
            <a:r>
              <a:rPr lang="th-TH" dirty="0" smtClean="0"/>
              <a:t> บางที่ก็เรียกว่า </a:t>
            </a:r>
            <a:r>
              <a:rPr lang="en-US" dirty="0" smtClean="0"/>
              <a:t>Network Adapter</a:t>
            </a:r>
            <a:r>
              <a:rPr lang="en-US" dirty="0"/>
              <a:t>, </a:t>
            </a:r>
            <a:r>
              <a:rPr lang="en-US" dirty="0" smtClean="0"/>
              <a:t>Adapter Card, LAN Card </a:t>
            </a:r>
            <a:r>
              <a:rPr lang="th-TH" dirty="0" smtClean="0"/>
              <a:t>ซึ่งล้วนแต่มีความหมายเดียวกันทั้งสิ้น</a:t>
            </a:r>
          </a:p>
          <a:p>
            <a:pPr marL="0" indent="0" algn="thaiDist">
              <a:buSzPct val="100000"/>
              <a:buNone/>
            </a:pPr>
            <a:r>
              <a:rPr lang="th-TH" dirty="0" smtClean="0"/>
              <a:t>       ส่วนสำคัญที่สุดของการเชื่อมต่อเครือข่ายนั้น จะอยู่ภายในเครื่อง ถึงแม้ว่าการจะเลือกวิธีการเดินสายและหลักการในการส่งสัญญาณที่ดีเพียงใด ก็จะไม่มีความหมายเลย ถ้าเครือข่ายไม่สามารถส่งผ่านข้อมูลระหว่างแผงวงจรเครือข่าย (</a:t>
            </a:r>
            <a:r>
              <a:rPr lang="en-US" dirty="0"/>
              <a:t>LAN </a:t>
            </a:r>
            <a:r>
              <a:rPr lang="en-US" dirty="0" smtClean="0"/>
              <a:t>Card</a:t>
            </a:r>
            <a:r>
              <a:rPr lang="th-TH" dirty="0" smtClean="0"/>
              <a:t>) และเครื่องคอมพิวเตอร์ได้อย่างรวดเร็ว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6924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อุปกรณ์เครือข่ายที่ช่วยในการขยายระบบ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7" y="1600200"/>
            <a:ext cx="8388478" cy="4925144"/>
          </a:xfrm>
        </p:spPr>
        <p:txBody>
          <a:bodyPr>
            <a:noAutofit/>
          </a:bodyPr>
          <a:lstStyle/>
          <a:p>
            <a:pPr marL="0" indent="0" algn="thaiDist">
              <a:buSzPct val="100000"/>
              <a:buNone/>
            </a:pPr>
            <a:r>
              <a:rPr lang="th-TH" sz="2800" b="1" dirty="0" smtClean="0">
                <a:solidFill>
                  <a:srgbClr val="FFFF00"/>
                </a:solidFill>
              </a:rPr>
              <a:t>3. </a:t>
            </a:r>
            <a:r>
              <a:rPr lang="en-US" sz="2800" b="1" dirty="0" smtClean="0">
                <a:solidFill>
                  <a:srgbClr val="FFFF00"/>
                </a:solidFill>
              </a:rPr>
              <a:t>Router</a:t>
            </a:r>
            <a:r>
              <a:rPr lang="th-TH" sz="2800" dirty="0" smtClean="0"/>
              <a:t> </a:t>
            </a:r>
            <a:endParaRPr lang="en-US" sz="2800" dirty="0" smtClean="0"/>
          </a:p>
          <a:p>
            <a:pPr marL="0" indent="0" algn="thaiDist">
              <a:buSzPct val="100000"/>
              <a:buNone/>
            </a:pPr>
            <a:r>
              <a:rPr lang="th-TH" sz="2400" dirty="0" smtClean="0"/>
              <a:t>     </a:t>
            </a:r>
            <a:r>
              <a:rPr lang="th-TH" sz="2800" dirty="0" smtClean="0"/>
              <a:t>เป็น</a:t>
            </a:r>
            <a:r>
              <a:rPr lang="th-TH" sz="2800" dirty="0"/>
              <a:t>อุปกรณ์ที่ทำหน้าที่เชื่อมต่อในระบบเครือข่ายกับหลายระบบเข้าด้วยกันที่คล้ายกับบริดจ์ แต่ก็มีส่วนการทำงานจะซับซ้อนมากกว่าบริดจ์มาก โดย</a:t>
            </a:r>
            <a:r>
              <a:rPr lang="th-TH" sz="2800" dirty="0" err="1"/>
              <a:t>เราท์เตอร์</a:t>
            </a:r>
            <a:r>
              <a:rPr lang="th-TH" sz="2800" dirty="0"/>
              <a:t>ก็มีเส้นทางการเชื่อมโยงข้อมูลระหว่างแต่ละเครือข่ายเก็บไว้เป็นตารางเส้นทาง เรียกว่า </a:t>
            </a:r>
            <a:r>
              <a:rPr lang="en-US" sz="2800" dirty="0"/>
              <a:t>Routing Table </a:t>
            </a:r>
            <a:r>
              <a:rPr lang="th-TH" sz="2800" dirty="0"/>
              <a:t>ทำให้</a:t>
            </a:r>
            <a:r>
              <a:rPr lang="th-TH" sz="2800" dirty="0" err="1"/>
              <a:t>เราท์เตอร์</a:t>
            </a:r>
            <a:r>
              <a:rPr lang="th-TH" sz="2800" dirty="0"/>
              <a:t>สามารถทำหน้าที่จัดหาเส้นทาง และเลือกเส้นทางเหมาะสมที่สุดเพื่อใช้ในการเดินทาง และเพื่อการติดต่อระหว่างเครือข่ายได้อย่างมี</a:t>
            </a:r>
            <a:r>
              <a:rPr lang="th-TH" sz="2800" dirty="0" smtClean="0"/>
              <a:t>ประสิทธิภาพ ทำงานอยู่ใน 3 ระดับล่าง </a:t>
            </a:r>
            <a:r>
              <a:rPr lang="en-US" sz="2800" dirty="0" smtClean="0"/>
              <a:t>Physical, Data, Network</a:t>
            </a:r>
            <a:endParaRPr lang="th-TH" sz="2800" dirty="0" smtClean="0"/>
          </a:p>
          <a:p>
            <a:pPr marL="0" indent="0" algn="thaiDist">
              <a:buSzPct val="100000"/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th-TH" sz="2000" dirty="0"/>
              <a:t/>
            </a:r>
            <a:br>
              <a:rPr lang="th-TH" sz="2000" dirty="0"/>
            </a:br>
            <a:endParaRPr lang="th-TH" sz="2000" dirty="0" smtClean="0"/>
          </a:p>
          <a:p>
            <a:pPr marL="0" indent="0" algn="thaiDist">
              <a:buSzPct val="100000"/>
              <a:buNone/>
            </a:pPr>
            <a:endParaRPr lang="th-TH" sz="2000" dirty="0"/>
          </a:p>
        </p:txBody>
      </p:sp>
      <p:pic>
        <p:nvPicPr>
          <p:cNvPr id="5122" name="Picture 2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19970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-18446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-16922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-15398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thumbs.dreamstime.com/t/wifi-router-antenna-signal-blue-418073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869160"/>
            <a:ext cx="259228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tp-link.co.th/resources/images/faq/2008326171718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869160"/>
            <a:ext cx="410445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52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อุปกรณ์เครือข่ายที่ช่วยในการขยายระบบ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7" y="1600200"/>
            <a:ext cx="8388478" cy="4925144"/>
          </a:xfrm>
        </p:spPr>
        <p:txBody>
          <a:bodyPr>
            <a:noAutofit/>
          </a:bodyPr>
          <a:lstStyle/>
          <a:p>
            <a:pPr marL="0" indent="0" algn="thaiDist">
              <a:buSzPct val="100000"/>
              <a:buNone/>
            </a:pPr>
            <a:r>
              <a:rPr lang="th-TH" sz="2800" b="1" dirty="0" smtClean="0">
                <a:solidFill>
                  <a:srgbClr val="FFFF00"/>
                </a:solidFill>
              </a:rPr>
              <a:t>4. </a:t>
            </a:r>
            <a:r>
              <a:rPr lang="en-US" sz="2800" b="1" dirty="0" smtClean="0">
                <a:solidFill>
                  <a:srgbClr val="FFFF00"/>
                </a:solidFill>
              </a:rPr>
              <a:t>Gateway</a:t>
            </a:r>
            <a:r>
              <a:rPr lang="th-TH" sz="2800" dirty="0" smtClean="0"/>
              <a:t> </a:t>
            </a:r>
            <a:endParaRPr lang="en-US" sz="2800" dirty="0" smtClean="0"/>
          </a:p>
          <a:p>
            <a:pPr marL="0" indent="0" algn="thaiDist">
              <a:buSzPct val="100000"/>
              <a:buNone/>
            </a:pPr>
            <a:r>
              <a:rPr lang="th-TH" sz="2400" dirty="0" smtClean="0"/>
              <a:t>     </a:t>
            </a:r>
            <a:r>
              <a:rPr lang="th-TH" sz="2800" dirty="0"/>
              <a:t>เกต</a:t>
            </a:r>
            <a:r>
              <a:rPr lang="th-TH" sz="2800" dirty="0" err="1"/>
              <a:t>เวย์</a:t>
            </a:r>
            <a:r>
              <a:rPr lang="th-TH" sz="2800" dirty="0"/>
              <a:t> เป็น</a:t>
            </a:r>
            <a:r>
              <a:rPr lang="th-TH" sz="2800" dirty="0" smtClean="0"/>
              <a:t>อุปกรณ์อิเล็กทรอนิกส์</a:t>
            </a:r>
            <a:r>
              <a:rPr lang="th-TH" sz="2800" dirty="0"/>
              <a:t>อีกอย่างหนึ่งที่ช่วยในการสื่อสารข้อมูลคอมพิวเตอร์ หน้าที่หลัก คือ ช่วยให้เครือข่ายคอมพิวเตอร์ 2 เครือข่าย หรือมากกว่าซึ่งลักษณะไม่เหมือนกัน สามารถติดต่อสื่อสารกันได้เหมือนเป็นเครือข่าย</a:t>
            </a:r>
            <a:r>
              <a:rPr lang="th-TH" sz="2800" dirty="0" smtClean="0"/>
              <a:t>เดียวกัน</a:t>
            </a:r>
          </a:p>
          <a:p>
            <a:pPr marL="0" indent="0" algn="thaiDist">
              <a:buSzPct val="100000"/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th-TH" sz="2000" dirty="0"/>
              <a:t/>
            </a:r>
            <a:br>
              <a:rPr lang="th-TH" sz="2000" dirty="0"/>
            </a:br>
            <a:endParaRPr lang="th-TH" sz="2000" dirty="0" smtClean="0"/>
          </a:p>
          <a:p>
            <a:pPr marL="0" indent="0" algn="thaiDist">
              <a:buSzPct val="100000"/>
              <a:buNone/>
            </a:pPr>
            <a:endParaRPr lang="th-TH" sz="2000" dirty="0"/>
          </a:p>
        </p:txBody>
      </p:sp>
      <p:pic>
        <p:nvPicPr>
          <p:cNvPr id="5122" name="Picture 2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19970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-18446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-16922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-15398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beginlinux.files.wordpress.com/2008/08/gatewa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49080"/>
            <a:ext cx="290987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2.tsu.ac.th/cst/course/computer_it/network/images/network_infra_gateway_diagr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900" y="4146456"/>
            <a:ext cx="3796516" cy="194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43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มาตรฐานของระบบเครือข่าย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Autofit/>
          </a:bodyPr>
          <a:lstStyle/>
          <a:p>
            <a:pPr marL="0" indent="0" algn="thaiDist">
              <a:buSzPct val="100000"/>
              <a:buNone/>
            </a:pPr>
            <a:r>
              <a:rPr lang="th-TH" sz="2800" dirty="0" smtClean="0"/>
              <a:t>    การทำงานของระบบเครือข่าย กว่าจะใช้งานได้นั้นจะต้องมีส่วนประกอบหลายส่วนนำมาประกอบด้วยกัน ในส่วนประกอบทางกายภาพ เช่น แผงวงจรเครือข่าย (</a:t>
            </a:r>
            <a:r>
              <a:rPr lang="en-US" sz="2800" dirty="0" smtClean="0"/>
              <a:t>Network Interface Card </a:t>
            </a:r>
            <a:r>
              <a:rPr lang="th-TH" sz="2800" dirty="0" smtClean="0"/>
              <a:t>หรือ </a:t>
            </a:r>
            <a:r>
              <a:rPr lang="en-US" sz="2800" dirty="0" smtClean="0"/>
              <a:t>LAN Card</a:t>
            </a:r>
            <a:r>
              <a:rPr lang="th-TH" sz="2800" dirty="0" smtClean="0"/>
              <a:t>)</a:t>
            </a:r>
            <a:r>
              <a:rPr lang="en-US" sz="2800" dirty="0" smtClean="0"/>
              <a:t>, </a:t>
            </a:r>
            <a:r>
              <a:rPr lang="th-TH" sz="2800" dirty="0" smtClean="0"/>
              <a:t>สายเคเบิล และ </a:t>
            </a:r>
            <a:r>
              <a:rPr lang="en-US" sz="2800" dirty="0" smtClean="0"/>
              <a:t>Topology </a:t>
            </a:r>
            <a:r>
              <a:rPr lang="th-TH" sz="2800" dirty="0" smtClean="0"/>
              <a:t>เป็นต้น รวมกับส่วนที่เรียกว่า โปรโตคอลมาตรฐาน (</a:t>
            </a:r>
            <a:r>
              <a:rPr lang="en-US" sz="2800" dirty="0" smtClean="0"/>
              <a:t>Protocol</a:t>
            </a:r>
            <a:r>
              <a:rPr lang="th-TH" sz="2800" dirty="0" smtClean="0"/>
              <a:t>) ซึ่งเป็นการกำหนอข้อตกลงร่วมกันในการออกแบบมาเป็นมาตรฐาน เพื่อช่วยอธิบายว่าระบบทำงานอย่างไร โดยหน่วยงานที่กำหนดโปรโตคอลมาตรฐานเหล่านี้ ประกอบด้วย 3 สถาบัน คือ</a:t>
            </a:r>
          </a:p>
          <a:p>
            <a:pPr marL="0" indent="0" algn="thaiDist">
              <a:buSzPct val="100000"/>
              <a:buNone/>
            </a:pPr>
            <a:r>
              <a:rPr lang="th-TH" sz="2800" dirty="0" smtClean="0"/>
              <a:t>1. </a:t>
            </a:r>
            <a:r>
              <a:rPr lang="en-US" sz="2800" dirty="0" smtClean="0"/>
              <a:t>IEEE (Institute of </a:t>
            </a:r>
            <a:r>
              <a:rPr lang="en-US" sz="2800" dirty="0" err="1" smtClean="0"/>
              <a:t>Electronical</a:t>
            </a:r>
            <a:r>
              <a:rPr lang="en-US" sz="2800" dirty="0" smtClean="0"/>
              <a:t> and Electronic Engineers)</a:t>
            </a:r>
          </a:p>
          <a:p>
            <a:pPr marL="0" indent="0" algn="thaiDist">
              <a:buSzPct val="100000"/>
              <a:buNone/>
            </a:pPr>
            <a:r>
              <a:rPr lang="th-TH" sz="2800" dirty="0" smtClean="0"/>
              <a:t>2. </a:t>
            </a:r>
            <a:r>
              <a:rPr lang="en-US" sz="2800" dirty="0" smtClean="0"/>
              <a:t>EIA (The Electronic Association)</a:t>
            </a:r>
            <a:endParaRPr lang="en-US" sz="2800" dirty="0"/>
          </a:p>
          <a:p>
            <a:pPr marL="0" indent="0" algn="thaiDist">
              <a:buSzPct val="100000"/>
              <a:buNone/>
            </a:pPr>
            <a:r>
              <a:rPr lang="th-TH" sz="2800" dirty="0" smtClean="0"/>
              <a:t>3. </a:t>
            </a:r>
            <a:r>
              <a:rPr lang="en-US" sz="2800" dirty="0" smtClean="0"/>
              <a:t>CCITT (The International Consultative Committee on</a:t>
            </a:r>
          </a:p>
          <a:p>
            <a:pPr marL="0" indent="0" algn="thaiDist">
              <a:buSzPct val="100000"/>
              <a:buNone/>
            </a:pPr>
            <a:r>
              <a:rPr lang="en-US" sz="2800" dirty="0" smtClean="0"/>
              <a:t> 	    Telephone and Telegraph)</a:t>
            </a:r>
            <a:endParaRPr lang="en-US" sz="2800" dirty="0"/>
          </a:p>
          <a:p>
            <a:pPr marL="0" indent="0" algn="thaiDist">
              <a:buSzPct val="100000"/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th-TH" sz="2000" dirty="0"/>
              <a:t/>
            </a:r>
            <a:br>
              <a:rPr lang="th-TH" sz="2000" dirty="0"/>
            </a:br>
            <a:endParaRPr lang="th-TH" sz="2000" dirty="0" smtClean="0"/>
          </a:p>
          <a:p>
            <a:pPr marL="0" indent="0" algn="thaiDist">
              <a:buSzPct val="100000"/>
              <a:buNone/>
            </a:pPr>
            <a:endParaRPr lang="th-TH" sz="2000" dirty="0"/>
          </a:p>
        </p:txBody>
      </p:sp>
      <p:pic>
        <p:nvPicPr>
          <p:cNvPr id="5122" name="Picture 2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19970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-18446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-16922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-15398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81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มาตรฐานของระบบเครือข่าย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Autofit/>
          </a:bodyPr>
          <a:lstStyle/>
          <a:p>
            <a:pPr marL="0" indent="0" algn="thaiDist">
              <a:buSzPct val="100000"/>
              <a:buNone/>
            </a:pPr>
            <a:r>
              <a:rPr lang="th-TH" sz="2800" b="1" dirty="0" smtClean="0">
                <a:solidFill>
                  <a:srgbClr val="FF0000"/>
                </a:solidFill>
              </a:rPr>
              <a:t>ข้อตกลงที่ 3 สถาบันได้ทำการพิจารณา </a:t>
            </a:r>
            <a:r>
              <a:rPr lang="th-TH" sz="2800" dirty="0" smtClean="0"/>
              <a:t>คือ</a:t>
            </a:r>
          </a:p>
          <a:p>
            <a:pPr marL="0" indent="0" algn="thaiDist">
              <a:buSzPct val="100000"/>
              <a:buNone/>
            </a:pPr>
            <a:r>
              <a:rPr lang="th-TH" sz="2800" dirty="0" smtClean="0"/>
              <a:t>1. การส่งสัญญาณระหว่างอุปกรณ์อิเล็กทรอนิกส์</a:t>
            </a:r>
            <a:endParaRPr lang="en-US" sz="2800" dirty="0" smtClean="0"/>
          </a:p>
          <a:p>
            <a:pPr marL="0" indent="0" algn="thaiDist">
              <a:buSzPct val="100000"/>
              <a:buNone/>
            </a:pPr>
            <a:r>
              <a:rPr lang="th-TH" sz="2800" dirty="0" smtClean="0"/>
              <a:t>2. การแลกเปลี่ยนข้อมูล</a:t>
            </a:r>
            <a:endParaRPr lang="en-US" sz="2800" dirty="0" smtClean="0"/>
          </a:p>
          <a:p>
            <a:pPr marL="0" indent="0" algn="thaiDist">
              <a:buSzPct val="100000"/>
              <a:buNone/>
            </a:pPr>
            <a:r>
              <a:rPr lang="th-TH" sz="2800" dirty="0" smtClean="0"/>
              <a:t>3. การแก้ไขปัญหาต่าง ๆ ที่เกิดขึ้น</a:t>
            </a:r>
          </a:p>
          <a:p>
            <a:pPr marL="0" indent="0" algn="thaiDist">
              <a:buSzPct val="100000"/>
              <a:buNone/>
            </a:pPr>
            <a:r>
              <a:rPr lang="th-TH" sz="2800" dirty="0"/>
              <a:t> </a:t>
            </a:r>
            <a:r>
              <a:rPr lang="th-TH" sz="2800" dirty="0" smtClean="0"/>
              <a:t>  โดยทางสถาบันวิศวกรไฟฟ้าและอิเล็กทรอนิกส์ ได้กำหนดหมายเลขของคณะกรรมการในการกำหนดมาตรฐานนี้ โดยคณะกรรมการ 802 เป็นองค์กรที่มีขนาดใหญ่มาก ที่มีความสนใจในเครือข่าย </a:t>
            </a:r>
            <a:r>
              <a:rPr lang="en-US" sz="2800" dirty="0" smtClean="0"/>
              <a:t>LAN </a:t>
            </a:r>
            <a:r>
              <a:rPr lang="th-TH" sz="2800" dirty="0" smtClean="0"/>
              <a:t>และ </a:t>
            </a:r>
            <a:r>
              <a:rPr lang="en-US" sz="2800" dirty="0" smtClean="0"/>
              <a:t>WAN </a:t>
            </a:r>
            <a:r>
              <a:rPr lang="th-TH" sz="2800" dirty="0" smtClean="0"/>
              <a:t>โดยที่คณะกรรมการย่อยในชุดของคณะกรรมการ 802 จะแยกกันพัฒนามาตรฐานสำหรับ </a:t>
            </a:r>
            <a:r>
              <a:rPr lang="en-US" sz="2800" dirty="0" smtClean="0"/>
              <a:t>Topology </a:t>
            </a:r>
            <a:r>
              <a:rPr lang="th-TH" sz="2800" dirty="0" smtClean="0"/>
              <a:t>ของ </a:t>
            </a:r>
            <a:r>
              <a:rPr lang="en-US" sz="2800" dirty="0" smtClean="0"/>
              <a:t>LAN </a:t>
            </a:r>
            <a:r>
              <a:rPr lang="th-TH" sz="2800" dirty="0" smtClean="0"/>
              <a:t>ที่แตกต่างกัน โดยใช้เลขจุดทศนิยมเป็นชื่อย่อของหัวข้อขอมาตรฐานที่กำหนดไว้ ดังรายละเอียดต่อไปนี้</a:t>
            </a:r>
          </a:p>
          <a:p>
            <a:pPr marL="0" indent="0" algn="thaiDist">
              <a:buSzPct val="100000"/>
              <a:buNone/>
            </a:pPr>
            <a:r>
              <a:rPr lang="th-TH" sz="28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th-TH" sz="2000" dirty="0"/>
              <a:t/>
            </a:r>
            <a:br>
              <a:rPr lang="th-TH" sz="2000" dirty="0"/>
            </a:br>
            <a:endParaRPr lang="th-TH" sz="2000" dirty="0" smtClean="0"/>
          </a:p>
          <a:p>
            <a:pPr marL="0" indent="0" algn="thaiDist">
              <a:buSzPct val="100000"/>
              <a:buNone/>
            </a:pPr>
            <a:endParaRPr lang="th-TH" sz="2000" dirty="0"/>
          </a:p>
        </p:txBody>
      </p:sp>
      <p:pic>
        <p:nvPicPr>
          <p:cNvPr id="5122" name="Picture 2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19970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-18446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-16922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-15398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9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มาตรฐานของระบบเครือข่าย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0280" y="1600200"/>
            <a:ext cx="8658224" cy="4925144"/>
          </a:xfrm>
        </p:spPr>
        <p:txBody>
          <a:bodyPr>
            <a:noAutofit/>
          </a:bodyPr>
          <a:lstStyle/>
          <a:p>
            <a:pPr marL="0" indent="0">
              <a:buSzPct val="100000"/>
              <a:buNone/>
            </a:pPr>
            <a:r>
              <a:rPr lang="en-US" sz="2000" dirty="0">
                <a:solidFill>
                  <a:srgbClr val="FFFF00"/>
                </a:solidFill>
              </a:rPr>
              <a:t>-IEEE 802.1 </a:t>
            </a:r>
            <a:r>
              <a:rPr lang="th-TH" sz="2000" dirty="0">
                <a:solidFill>
                  <a:srgbClr val="FFFF00"/>
                </a:solidFill>
              </a:rPr>
              <a:t>การบริหารจัดการระบบเครือข่าย</a:t>
            </a:r>
            <a:r>
              <a:rPr lang="th-TH" sz="2000" dirty="0">
                <a:solidFill>
                  <a:srgbClr val="FFFF00"/>
                </a:solidFill>
              </a:rPr>
              <a:t/>
            </a:r>
            <a:br>
              <a:rPr lang="th-TH" sz="2000" dirty="0">
                <a:solidFill>
                  <a:srgbClr val="FFFF00"/>
                </a:solidFill>
              </a:rPr>
            </a:br>
            <a:r>
              <a:rPr lang="th-TH" sz="2000" dirty="0">
                <a:solidFill>
                  <a:srgbClr val="FFFF00"/>
                </a:solidFill>
              </a:rPr>
              <a:t>-</a:t>
            </a:r>
            <a:r>
              <a:rPr lang="en-US" sz="2000" dirty="0">
                <a:solidFill>
                  <a:srgbClr val="FFFF00"/>
                </a:solidFill>
              </a:rPr>
              <a:t>IEEE 802.2 </a:t>
            </a:r>
            <a:r>
              <a:rPr lang="th-TH" sz="2000" dirty="0">
                <a:solidFill>
                  <a:srgbClr val="FFFF00"/>
                </a:solidFill>
              </a:rPr>
              <a:t>ถูกออกแบบใน </a:t>
            </a:r>
            <a:r>
              <a:rPr lang="en-US" sz="2000" dirty="0">
                <a:solidFill>
                  <a:srgbClr val="FFFF00"/>
                </a:solidFill>
              </a:rPr>
              <a:t>LLC </a:t>
            </a:r>
            <a:r>
              <a:rPr lang="th-TH" sz="2000" dirty="0">
                <a:solidFill>
                  <a:srgbClr val="FFFF00"/>
                </a:solidFill>
              </a:rPr>
              <a:t>ไม่ต้องการให้เครื่องรู้จักกับ </a:t>
            </a:r>
            <a:r>
              <a:rPr lang="en-US" sz="2000" dirty="0">
                <a:solidFill>
                  <a:srgbClr val="FFFF00"/>
                </a:solidFill>
              </a:rPr>
              <a:t>MAC sub layer </a:t>
            </a:r>
            <a:r>
              <a:rPr lang="th-TH" sz="2000" dirty="0">
                <a:solidFill>
                  <a:srgbClr val="FFFF00"/>
                </a:solidFill>
              </a:rPr>
              <a:t>กับ </a:t>
            </a:r>
            <a:r>
              <a:rPr lang="en-US" sz="2000" dirty="0">
                <a:solidFill>
                  <a:srgbClr val="FFFF00"/>
                </a:solidFill>
              </a:rPr>
              <a:t>physical layer</a:t>
            </a:r>
            <a:r>
              <a:rPr lang="en-US" sz="2000" dirty="0">
                <a:solidFill>
                  <a:srgbClr val="FFFF00"/>
                </a:solidFill>
              </a:rPr>
              <a:t/>
            </a:r>
            <a:br>
              <a:rPr lang="en-US" sz="2000" dirty="0">
                <a:solidFill>
                  <a:srgbClr val="FFFF00"/>
                </a:solidFill>
              </a:rPr>
            </a:br>
            <a:r>
              <a:rPr lang="en-US" sz="2000" dirty="0">
                <a:solidFill>
                  <a:srgbClr val="FFFF00"/>
                </a:solidFill>
              </a:rPr>
              <a:t>-IEEE 802.3 </a:t>
            </a:r>
            <a:r>
              <a:rPr lang="th-TH" sz="2000" dirty="0">
                <a:solidFill>
                  <a:srgbClr val="FFFF00"/>
                </a:solidFill>
              </a:rPr>
              <a:t>สำหรับเป็น โปรโตคอล</a:t>
            </a:r>
            <a:r>
              <a:rPr lang="th-TH" sz="2000" dirty="0" err="1">
                <a:solidFill>
                  <a:srgbClr val="FFFF00"/>
                </a:solidFill>
              </a:rPr>
              <a:t>มาตราฐาน</a:t>
            </a:r>
            <a:r>
              <a:rPr lang="th-TH" sz="2000" dirty="0">
                <a:solidFill>
                  <a:srgbClr val="FFFF00"/>
                </a:solidFill>
              </a:rPr>
              <a:t>เครือข่าย </a:t>
            </a:r>
            <a:r>
              <a:rPr lang="en-US" sz="2000" dirty="0" err="1">
                <a:solidFill>
                  <a:srgbClr val="FFFF00"/>
                </a:solidFill>
              </a:rPr>
              <a:t>EtherNet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th-TH" sz="2000" dirty="0">
                <a:solidFill>
                  <a:srgbClr val="FFFF00"/>
                </a:solidFill>
              </a:rPr>
              <a:t>ที่มีอัตราเร็วในการส่งข้อมูล 10 </a:t>
            </a:r>
            <a:r>
              <a:rPr lang="en-US" sz="2000" dirty="0">
                <a:solidFill>
                  <a:srgbClr val="FFFF00"/>
                </a:solidFill>
              </a:rPr>
              <a:t>Mbps</a:t>
            </a:r>
            <a:r>
              <a:rPr lang="en-US" sz="2000" dirty="0">
                <a:solidFill>
                  <a:srgbClr val="FFFF00"/>
                </a:solidFill>
              </a:rPr>
              <a:t/>
            </a:r>
            <a:br>
              <a:rPr lang="en-US" sz="2000" dirty="0">
                <a:solidFill>
                  <a:srgbClr val="FFFF00"/>
                </a:solidFill>
              </a:rPr>
            </a:br>
            <a:r>
              <a:rPr lang="en-US" sz="2000" dirty="0">
                <a:solidFill>
                  <a:srgbClr val="FFFF00"/>
                </a:solidFill>
              </a:rPr>
              <a:t>-IEEE 802.4 </a:t>
            </a:r>
            <a:r>
              <a:rPr lang="th-TH" sz="2000" dirty="0" smtClean="0">
                <a:solidFill>
                  <a:srgbClr val="FFFF00"/>
                </a:solidFill>
              </a:rPr>
              <a:t>เป็น</a:t>
            </a:r>
            <a:r>
              <a:rPr lang="th-TH" sz="2000" dirty="0">
                <a:solidFill>
                  <a:srgbClr val="FFFF00"/>
                </a:solidFill>
              </a:rPr>
              <a:t>มาตรฐานกำหนดโปรโตคอล</a:t>
            </a:r>
            <a:r>
              <a:rPr lang="th-TH" sz="2000" dirty="0" err="1">
                <a:solidFill>
                  <a:srgbClr val="FFFF00"/>
                </a:solidFill>
              </a:rPr>
              <a:t>สำหรับเลเยอร์</a:t>
            </a:r>
            <a:r>
              <a:rPr lang="th-TH" sz="2000" dirty="0">
                <a:solidFill>
                  <a:srgbClr val="FFFF00"/>
                </a:solidFill>
              </a:rPr>
              <a:t>ชั้น </a:t>
            </a:r>
            <a:r>
              <a:rPr lang="en-US" sz="2000" dirty="0">
                <a:solidFill>
                  <a:srgbClr val="FFFF00"/>
                </a:solidFill>
              </a:rPr>
              <a:t>MAC</a:t>
            </a:r>
            <a:r>
              <a:rPr lang="en-US" sz="2000" dirty="0">
                <a:solidFill>
                  <a:srgbClr val="FFFF00"/>
                </a:solidFill>
              </a:rPr>
              <a:t/>
            </a:r>
            <a:br>
              <a:rPr lang="en-US" sz="2000" dirty="0">
                <a:solidFill>
                  <a:srgbClr val="FFFF00"/>
                </a:solidFill>
              </a:rPr>
            </a:br>
            <a:r>
              <a:rPr lang="en-US" sz="2000" dirty="0">
                <a:solidFill>
                  <a:srgbClr val="FFFF00"/>
                </a:solidFill>
              </a:rPr>
              <a:t>-IEEE 802.5 </a:t>
            </a:r>
            <a:r>
              <a:rPr lang="th-TH" sz="2000" dirty="0">
                <a:solidFill>
                  <a:srgbClr val="FFFF00"/>
                </a:solidFill>
              </a:rPr>
              <a:t>เครือข่ายที่ใช้โทโปโลยีแบบ </a:t>
            </a:r>
            <a:r>
              <a:rPr lang="en-US" sz="2000" dirty="0">
                <a:solidFill>
                  <a:srgbClr val="FFFF00"/>
                </a:solidFill>
              </a:rPr>
              <a:t>Ring</a:t>
            </a:r>
            <a:r>
              <a:rPr lang="en-US" sz="2000" dirty="0">
                <a:solidFill>
                  <a:srgbClr val="FFFF00"/>
                </a:solidFill>
              </a:rPr>
              <a:t/>
            </a:r>
            <a:br>
              <a:rPr lang="en-US" sz="2000" dirty="0">
                <a:solidFill>
                  <a:srgbClr val="FFFF00"/>
                </a:solidFill>
              </a:rPr>
            </a:br>
            <a:r>
              <a:rPr lang="en-US" sz="2000" dirty="0">
                <a:solidFill>
                  <a:srgbClr val="FFFF00"/>
                </a:solidFill>
              </a:rPr>
              <a:t>-IEEE 802.6 </a:t>
            </a:r>
            <a:r>
              <a:rPr lang="th-TH" sz="2000" dirty="0">
                <a:solidFill>
                  <a:srgbClr val="FFFF00"/>
                </a:solidFill>
              </a:rPr>
              <a:t>กำหนดมาตรฐานของ </a:t>
            </a:r>
            <a:r>
              <a:rPr lang="en-US" sz="2000" dirty="0">
                <a:solidFill>
                  <a:srgbClr val="FFFF00"/>
                </a:solidFill>
              </a:rPr>
              <a:t>MAN </a:t>
            </a:r>
            <a:r>
              <a:rPr lang="th-TH" sz="2000" dirty="0">
                <a:solidFill>
                  <a:srgbClr val="FFFF00"/>
                </a:solidFill>
              </a:rPr>
              <a:t>ซึ่งข้อมูลในระบบเครือข่ายถูกออกแบบมาให้ใช้งานในระดับเขต และเมือง</a:t>
            </a:r>
            <a:r>
              <a:rPr lang="th-TH" sz="2000" dirty="0">
                <a:solidFill>
                  <a:srgbClr val="FFFF00"/>
                </a:solidFill>
              </a:rPr>
              <a:t/>
            </a:r>
            <a:br>
              <a:rPr lang="th-TH" sz="2000" dirty="0">
                <a:solidFill>
                  <a:srgbClr val="FFFF00"/>
                </a:solidFill>
              </a:rPr>
            </a:br>
            <a:r>
              <a:rPr lang="th-TH" sz="2000" dirty="0">
                <a:solidFill>
                  <a:srgbClr val="FFFF00"/>
                </a:solidFill>
              </a:rPr>
              <a:t>-</a:t>
            </a:r>
            <a:r>
              <a:rPr lang="en-US" sz="2000" dirty="0">
                <a:solidFill>
                  <a:srgbClr val="FFFF00"/>
                </a:solidFill>
              </a:rPr>
              <a:t>IEEE 802.7 </a:t>
            </a:r>
            <a:r>
              <a:rPr lang="th-TH" sz="2000" dirty="0" smtClean="0">
                <a:solidFill>
                  <a:srgbClr val="FFFF00"/>
                </a:solidFill>
              </a:rPr>
              <a:t>ใช้</a:t>
            </a:r>
            <a:r>
              <a:rPr lang="th-TH" sz="2000" dirty="0">
                <a:solidFill>
                  <a:srgbClr val="FFFF00"/>
                </a:solidFill>
              </a:rPr>
              <a:t>ให้คำปรึกษากับกลุ่มเทคโนโลยีการส่งสัญญาณแบบ </a:t>
            </a:r>
            <a:r>
              <a:rPr lang="en-US" sz="2000" dirty="0">
                <a:solidFill>
                  <a:srgbClr val="FFFF00"/>
                </a:solidFill>
              </a:rPr>
              <a:t>Broadband</a:t>
            </a:r>
            <a:r>
              <a:rPr lang="en-US" sz="2000" dirty="0">
                <a:solidFill>
                  <a:srgbClr val="FFFF00"/>
                </a:solidFill>
              </a:rPr>
              <a:t/>
            </a:r>
            <a:br>
              <a:rPr lang="en-US" sz="2000" dirty="0">
                <a:solidFill>
                  <a:srgbClr val="FFFF00"/>
                </a:solidFill>
              </a:rPr>
            </a:br>
            <a:r>
              <a:rPr lang="en-US" sz="2000" dirty="0">
                <a:solidFill>
                  <a:srgbClr val="FFFF00"/>
                </a:solidFill>
              </a:rPr>
              <a:t>-IEEE 802.8 </a:t>
            </a:r>
            <a:r>
              <a:rPr lang="th-TH" sz="2000" dirty="0" smtClean="0">
                <a:solidFill>
                  <a:srgbClr val="FFFF00"/>
                </a:solidFill>
              </a:rPr>
              <a:t>ใช้</a:t>
            </a:r>
            <a:r>
              <a:rPr lang="th-TH" sz="2000" dirty="0">
                <a:solidFill>
                  <a:srgbClr val="FFFF00"/>
                </a:solidFill>
              </a:rPr>
              <a:t>ให้คำปรึกษากับกลุ่มเทคโนโลยีเคเบิลใยแก้วนำแสง</a:t>
            </a:r>
            <a:r>
              <a:rPr lang="th-TH" sz="2000" dirty="0">
                <a:solidFill>
                  <a:srgbClr val="FFFF00"/>
                </a:solidFill>
              </a:rPr>
              <a:t/>
            </a:r>
            <a:br>
              <a:rPr lang="th-TH" sz="2000" dirty="0">
                <a:solidFill>
                  <a:srgbClr val="FFFF00"/>
                </a:solidFill>
              </a:rPr>
            </a:br>
            <a:r>
              <a:rPr lang="th-TH" sz="2000" dirty="0">
                <a:solidFill>
                  <a:srgbClr val="FFFF00"/>
                </a:solidFill>
              </a:rPr>
              <a:t>-</a:t>
            </a:r>
            <a:r>
              <a:rPr lang="en-US" sz="2000" dirty="0">
                <a:solidFill>
                  <a:srgbClr val="FFFF00"/>
                </a:solidFill>
              </a:rPr>
              <a:t>IEEE 802.9 </a:t>
            </a:r>
            <a:r>
              <a:rPr lang="th-TH" sz="2000" dirty="0" smtClean="0">
                <a:solidFill>
                  <a:srgbClr val="FFFF00"/>
                </a:solidFill>
              </a:rPr>
              <a:t>ใช้</a:t>
            </a:r>
            <a:r>
              <a:rPr lang="th-TH" sz="2000" dirty="0">
                <a:solidFill>
                  <a:srgbClr val="FFFF00"/>
                </a:solidFill>
              </a:rPr>
              <a:t>กำหนดการรวมเสียงและข้อมูลบนระบบเครือข่ายรองรับ</a:t>
            </a:r>
            <a:r>
              <a:rPr lang="th-TH" sz="2000" dirty="0">
                <a:solidFill>
                  <a:srgbClr val="FFFF00"/>
                </a:solidFill>
              </a:rPr>
              <a:t/>
            </a:r>
            <a:br>
              <a:rPr lang="th-TH" sz="2000" dirty="0">
                <a:solidFill>
                  <a:srgbClr val="FFFF00"/>
                </a:solidFill>
              </a:rPr>
            </a:br>
            <a:r>
              <a:rPr lang="th-TH" sz="2000" dirty="0">
                <a:solidFill>
                  <a:srgbClr val="FFFF00"/>
                </a:solidFill>
              </a:rPr>
              <a:t>-</a:t>
            </a:r>
            <a:r>
              <a:rPr lang="en-US" sz="2000" dirty="0">
                <a:solidFill>
                  <a:srgbClr val="FFFF00"/>
                </a:solidFill>
              </a:rPr>
              <a:t>IEEE 802.10 </a:t>
            </a:r>
            <a:r>
              <a:rPr lang="th-TH" sz="2000" dirty="0">
                <a:solidFill>
                  <a:srgbClr val="FFFF00"/>
                </a:solidFill>
              </a:rPr>
              <a:t>ใช้กำหนดความปลอดภัยบนระบบเครือข่าย</a:t>
            </a:r>
            <a:r>
              <a:rPr lang="th-TH" sz="2000" dirty="0">
                <a:solidFill>
                  <a:srgbClr val="FFFF00"/>
                </a:solidFill>
              </a:rPr>
              <a:t/>
            </a:r>
            <a:br>
              <a:rPr lang="th-TH" sz="2000" dirty="0">
                <a:solidFill>
                  <a:srgbClr val="FFFF00"/>
                </a:solidFill>
              </a:rPr>
            </a:br>
            <a:r>
              <a:rPr lang="th-TH" sz="2000" dirty="0">
                <a:solidFill>
                  <a:srgbClr val="FFFF00"/>
                </a:solidFill>
              </a:rPr>
              <a:t>-</a:t>
            </a:r>
            <a:r>
              <a:rPr lang="en-US" sz="2000" dirty="0">
                <a:solidFill>
                  <a:srgbClr val="FFFF00"/>
                </a:solidFill>
              </a:rPr>
              <a:t>IEEE 802.11 </a:t>
            </a:r>
            <a:r>
              <a:rPr lang="th-TH" sz="2000" dirty="0">
                <a:solidFill>
                  <a:srgbClr val="FFFF00"/>
                </a:solidFill>
              </a:rPr>
              <a:t>มาตรฐาน </a:t>
            </a:r>
            <a:r>
              <a:rPr lang="en-US" sz="2000" dirty="0">
                <a:solidFill>
                  <a:srgbClr val="FFFF00"/>
                </a:solidFill>
              </a:rPr>
              <a:t>IEEE 802.11 </a:t>
            </a:r>
            <a:r>
              <a:rPr lang="th-TH" sz="2000" dirty="0">
                <a:solidFill>
                  <a:srgbClr val="FFFF00"/>
                </a:solidFill>
              </a:rPr>
              <a:t>และเป็นเทคโนโลยีสำหรับ </a:t>
            </a:r>
            <a:r>
              <a:rPr lang="th-TH" sz="2000" dirty="0">
                <a:solidFill>
                  <a:srgbClr val="FFFF00"/>
                </a:solidFill>
              </a:rPr>
              <a:t>	</a:t>
            </a:r>
            <a:r>
              <a:rPr lang="th-TH" sz="2000" dirty="0" smtClean="0">
                <a:solidFill>
                  <a:srgbClr val="FFFF00"/>
                </a:solidFill>
              </a:rPr>
              <a:t>			   -</a:t>
            </a:r>
            <a:r>
              <a:rPr lang="en-US" sz="2000" dirty="0" smtClean="0">
                <a:solidFill>
                  <a:srgbClr val="FFFF00"/>
                </a:solidFill>
              </a:rPr>
              <a:t>IEEE 802.12 </a:t>
            </a:r>
            <a:r>
              <a:rPr lang="th-TH" sz="2000" dirty="0">
                <a:solidFill>
                  <a:srgbClr val="FFFF00"/>
                </a:solidFill>
              </a:rPr>
              <a:t>ใช้กำหนดลำดับความสำคัญของความต้องการเข้าไปใช้งานระบบเครือข่าย</a:t>
            </a:r>
            <a:r>
              <a:rPr lang="th-TH" sz="2000" dirty="0">
                <a:solidFill>
                  <a:srgbClr val="FFFF00"/>
                </a:solidFill>
              </a:rPr>
              <a:t/>
            </a:r>
            <a:br>
              <a:rPr lang="th-TH" sz="2000" dirty="0">
                <a:solidFill>
                  <a:srgbClr val="FFFF00"/>
                </a:solidFill>
              </a:rPr>
            </a:br>
            <a:r>
              <a:rPr lang="th-TH" sz="2000" dirty="0">
                <a:solidFill>
                  <a:srgbClr val="FFFF00"/>
                </a:solidFill>
              </a:rPr>
              <a:t>-</a:t>
            </a:r>
            <a:r>
              <a:rPr lang="en-US" sz="2000" dirty="0">
                <a:solidFill>
                  <a:srgbClr val="FFFF00"/>
                </a:solidFill>
              </a:rPr>
              <a:t>IEEE 802.14 </a:t>
            </a:r>
            <a:r>
              <a:rPr lang="th-TH" sz="2000" dirty="0">
                <a:solidFill>
                  <a:srgbClr val="FFFF00"/>
                </a:solidFill>
              </a:rPr>
              <a:t>ใช้กำหนดมาตรฐานของสาย </a:t>
            </a:r>
            <a:r>
              <a:rPr lang="en-US" sz="2000" dirty="0">
                <a:solidFill>
                  <a:srgbClr val="FFFF00"/>
                </a:solidFill>
              </a:rPr>
              <a:t>Modem</a:t>
            </a:r>
            <a:r>
              <a:rPr lang="en-US" sz="2000" dirty="0">
                <a:solidFill>
                  <a:srgbClr val="FFFF00"/>
                </a:solidFill>
              </a:rPr>
              <a:t/>
            </a:r>
            <a:br>
              <a:rPr lang="en-US" sz="2000" dirty="0">
                <a:solidFill>
                  <a:srgbClr val="FFFF00"/>
                </a:solidFill>
              </a:rPr>
            </a:br>
            <a:r>
              <a:rPr lang="en-US" sz="2000" dirty="0">
                <a:solidFill>
                  <a:srgbClr val="FFFF00"/>
                </a:solidFill>
              </a:rPr>
              <a:t>-IEEE 802.15 </a:t>
            </a:r>
            <a:r>
              <a:rPr lang="th-TH" sz="2000" dirty="0">
                <a:solidFill>
                  <a:srgbClr val="FFFF00"/>
                </a:solidFill>
              </a:rPr>
              <a:t>ใช้กำหนดพื้นที่ของเครือข่ายไร้สายส่วนบุคคล</a:t>
            </a:r>
            <a:r>
              <a:rPr lang="th-TH" sz="2000" dirty="0">
                <a:solidFill>
                  <a:srgbClr val="FFFF00"/>
                </a:solidFill>
              </a:rPr>
              <a:t/>
            </a:r>
            <a:br>
              <a:rPr lang="th-TH" sz="2000" dirty="0">
                <a:solidFill>
                  <a:srgbClr val="FFFF00"/>
                </a:solidFill>
              </a:rPr>
            </a:br>
            <a:r>
              <a:rPr lang="th-TH" sz="2000" dirty="0">
                <a:solidFill>
                  <a:srgbClr val="FFFF00"/>
                </a:solidFill>
              </a:rPr>
              <a:t>-</a:t>
            </a:r>
            <a:r>
              <a:rPr lang="en-US" sz="2000" dirty="0">
                <a:solidFill>
                  <a:srgbClr val="FFFF00"/>
                </a:solidFill>
              </a:rPr>
              <a:t>IEEE 802.16 </a:t>
            </a:r>
            <a:r>
              <a:rPr lang="th-TH" sz="2000" dirty="0">
                <a:solidFill>
                  <a:srgbClr val="FFFF00"/>
                </a:solidFill>
              </a:rPr>
              <a:t>ใช้กำหนดมาตรฐานของ </a:t>
            </a:r>
            <a:r>
              <a:rPr lang="en-US" sz="2000" dirty="0">
                <a:solidFill>
                  <a:srgbClr val="FFFF00"/>
                </a:solidFill>
              </a:rPr>
              <a:t>Broadband </a:t>
            </a:r>
            <a:r>
              <a:rPr lang="th-TH" sz="2000" dirty="0">
                <a:solidFill>
                  <a:srgbClr val="FFFF00"/>
                </a:solidFill>
              </a:rPr>
              <a:t>แบบไร้สาย หรือ </a:t>
            </a:r>
            <a:r>
              <a:rPr lang="en-US" sz="2000" dirty="0" err="1">
                <a:solidFill>
                  <a:srgbClr val="FFFF00"/>
                </a:solidFill>
              </a:rPr>
              <a:t>WiMAX</a:t>
            </a:r>
            <a:r>
              <a:rPr lang="en-US" sz="2000" dirty="0">
                <a:solidFill>
                  <a:srgbClr val="FFFF00"/>
                </a:solidFill>
              </a:rPr>
              <a:t/>
            </a:r>
            <a:br>
              <a:rPr lang="en-US" sz="2000" dirty="0">
                <a:solidFill>
                  <a:srgbClr val="FFFF00"/>
                </a:solidFill>
              </a:rPr>
            </a:br>
            <a:r>
              <a:rPr lang="th-TH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/>
            </a:r>
            <a:br>
              <a:rPr lang="en-US" sz="2000" dirty="0">
                <a:solidFill>
                  <a:srgbClr val="FFFF00"/>
                </a:solidFill>
              </a:rPr>
            </a:br>
            <a:r>
              <a:rPr lang="th-TH" sz="2000" dirty="0">
                <a:solidFill>
                  <a:srgbClr val="FFFF00"/>
                </a:solidFill>
              </a:rPr>
              <a:t/>
            </a:r>
            <a:br>
              <a:rPr lang="th-TH" sz="2000" dirty="0">
                <a:solidFill>
                  <a:srgbClr val="FFFF00"/>
                </a:solidFill>
              </a:rPr>
            </a:br>
            <a:endParaRPr lang="th-TH" sz="2000" dirty="0" smtClean="0">
              <a:solidFill>
                <a:srgbClr val="FFFF00"/>
              </a:solidFill>
            </a:endParaRPr>
          </a:p>
          <a:p>
            <a:pPr marL="0" indent="0">
              <a:buSzPct val="100000"/>
              <a:buNone/>
            </a:pPr>
            <a:endParaRPr lang="th-TH" sz="20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19970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-18446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-16922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-15398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00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การเชื่อมต่อระบบเครือข่าย (</a:t>
            </a:r>
            <a:r>
              <a:rPr lang="en-US" b="1" dirty="0" smtClean="0"/>
              <a:t>Topology</a:t>
            </a:r>
            <a:r>
              <a:rPr lang="th-TH" b="1" dirty="0" smtClean="0"/>
              <a:t>)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7" y="1600200"/>
            <a:ext cx="8388477" cy="4925144"/>
          </a:xfrm>
        </p:spPr>
        <p:txBody>
          <a:bodyPr>
            <a:noAutofit/>
          </a:bodyPr>
          <a:lstStyle/>
          <a:p>
            <a:pPr marL="0" indent="0" algn="thaiDist">
              <a:buSzPct val="100000"/>
              <a:buNone/>
            </a:pPr>
            <a:r>
              <a:rPr lang="th-TH" sz="2800" b="1" dirty="0" smtClean="0">
                <a:solidFill>
                  <a:srgbClr val="FFFF00"/>
                </a:solidFill>
              </a:rPr>
              <a:t>1. โท</a:t>
            </a:r>
            <a:r>
              <a:rPr lang="th-TH" sz="2800" b="1" dirty="0" err="1" smtClean="0">
                <a:solidFill>
                  <a:srgbClr val="FFFF00"/>
                </a:solidFill>
              </a:rPr>
              <a:t>โพโล</a:t>
            </a:r>
            <a:r>
              <a:rPr lang="th-TH" sz="2800" b="1" dirty="0" smtClean="0">
                <a:solidFill>
                  <a:srgbClr val="FFFF00"/>
                </a:solidFill>
              </a:rPr>
              <a:t>ยี</a:t>
            </a:r>
            <a:r>
              <a:rPr lang="th-TH" sz="2800" b="1" dirty="0">
                <a:solidFill>
                  <a:srgbClr val="FFFF00"/>
                </a:solidFill>
              </a:rPr>
              <a:t>แบบบัส (</a:t>
            </a:r>
            <a:r>
              <a:rPr lang="en-US" sz="2800" b="1" dirty="0">
                <a:solidFill>
                  <a:srgbClr val="FFFF00"/>
                </a:solidFill>
              </a:rPr>
              <a:t>Bus </a:t>
            </a:r>
            <a:r>
              <a:rPr lang="en-US" sz="2800" b="1" dirty="0" smtClean="0">
                <a:solidFill>
                  <a:srgbClr val="FFFF00"/>
                </a:solidFill>
              </a:rPr>
              <a:t>Topology</a:t>
            </a:r>
            <a:r>
              <a:rPr lang="th-TH" sz="2800" b="1" dirty="0">
                <a:solidFill>
                  <a:srgbClr val="FFFF00"/>
                </a:solidFill>
              </a:rPr>
              <a:t>)</a:t>
            </a:r>
            <a:r>
              <a:rPr lang="th-TH" sz="2800" b="1" dirty="0" smtClean="0"/>
              <a:t> </a:t>
            </a:r>
            <a:r>
              <a:rPr lang="th-TH" sz="2800" dirty="0" smtClean="0"/>
              <a:t>ลักษณะ</a:t>
            </a:r>
            <a:r>
              <a:rPr lang="th-TH" sz="2800" dirty="0"/>
              <a:t>ทางกายภาพของโท</a:t>
            </a:r>
            <a:r>
              <a:rPr lang="th-TH" sz="2800" dirty="0" err="1"/>
              <a:t>โพโล</a:t>
            </a:r>
            <a:r>
              <a:rPr lang="th-TH" sz="2800" dirty="0"/>
              <a:t>ยีแบบบัสนั้น จัดเป็นรูปแบบที่ง่าย ซึ่งประกอบด้วยสายเคเบิลเส้นหนึ่งทีนำมาใช้เป็นสายแกนหลักที่เปรียบเสมือนเป็นกระดูกสันหลัง (</a:t>
            </a:r>
            <a:r>
              <a:rPr lang="en-US" sz="2800" dirty="0"/>
              <a:t>Backbone) </a:t>
            </a:r>
            <a:r>
              <a:rPr lang="th-TH" sz="2800" dirty="0"/>
              <a:t>โดยทุก ๆ </a:t>
            </a:r>
            <a:r>
              <a:rPr lang="th-TH" sz="2800" dirty="0" err="1"/>
              <a:t>โหนด</a:t>
            </a:r>
            <a:r>
              <a:rPr lang="th-TH" sz="2800" dirty="0"/>
              <a:t>บนเครือข่ายจะต้องเชื่อมต่อเข้ากับสายเส้นนี้ จึงแลดูเหมือนกับราวที่มีไว้แขวน</a:t>
            </a:r>
            <a:r>
              <a:rPr lang="th-TH" sz="2800" dirty="0" smtClean="0"/>
              <a:t>เสื้อผ้า</a:t>
            </a:r>
          </a:p>
          <a:p>
            <a:pPr marL="0" indent="0" algn="thaiDist" fontAlgn="base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th-TH" sz="2800" dirty="0"/>
              <a:t/>
            </a:r>
            <a:br>
              <a:rPr lang="th-TH" sz="2800" dirty="0"/>
            </a:br>
            <a:endParaRPr lang="th-TH" sz="2800" dirty="0" smtClean="0"/>
          </a:p>
          <a:p>
            <a:pPr marL="0" indent="0" algn="thaiDist">
              <a:buSzPct val="100000"/>
              <a:buNone/>
            </a:pPr>
            <a:endParaRPr lang="th-TH" sz="2800" dirty="0"/>
          </a:p>
        </p:txBody>
      </p:sp>
      <p:pic>
        <p:nvPicPr>
          <p:cNvPr id="5122" name="Picture 2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19970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-18446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-16922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-15398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s://www.edrawsoft.com/images/network/Bus-Network-Topolog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3839304"/>
            <a:ext cx="385762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40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การเชื่อมต่อระบบเครือข่าย (</a:t>
            </a:r>
            <a:r>
              <a:rPr lang="en-US" b="1" dirty="0" smtClean="0"/>
              <a:t>Topology</a:t>
            </a:r>
            <a:r>
              <a:rPr lang="th-TH" b="1" dirty="0" smtClean="0"/>
              <a:t>)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7" y="1600200"/>
            <a:ext cx="8388477" cy="4925144"/>
          </a:xfrm>
        </p:spPr>
        <p:txBody>
          <a:bodyPr>
            <a:noAutofit/>
          </a:bodyPr>
          <a:lstStyle/>
          <a:p>
            <a:pPr marL="0" indent="0" algn="thaiDist" fontAlgn="base">
              <a:buNone/>
            </a:pPr>
            <a:r>
              <a:rPr lang="th-TH" sz="2600" b="1" dirty="0" smtClean="0">
                <a:solidFill>
                  <a:srgbClr val="00B050"/>
                </a:solidFill>
              </a:rPr>
              <a:t>ข้อดี</a:t>
            </a:r>
            <a:endParaRPr lang="th-TH" sz="2600" dirty="0">
              <a:solidFill>
                <a:srgbClr val="00B050"/>
              </a:solidFill>
            </a:endParaRPr>
          </a:p>
          <a:p>
            <a:pPr marL="0" indent="0" algn="thaiDist" fontAlgn="base">
              <a:buNone/>
            </a:pPr>
            <a:r>
              <a:rPr lang="th-TH" sz="2600" dirty="0" smtClean="0"/>
              <a:t>1. มี</a:t>
            </a:r>
            <a:r>
              <a:rPr lang="th-TH" sz="2600" dirty="0"/>
              <a:t>รูปแบบที่ไม่ซับซ้อน ติดตั้งง่าย</a:t>
            </a:r>
          </a:p>
          <a:p>
            <a:pPr marL="0" indent="0" algn="thaiDist" fontAlgn="base">
              <a:buNone/>
            </a:pPr>
            <a:r>
              <a:rPr lang="th-TH" sz="2600" dirty="0" smtClean="0"/>
              <a:t>2. เพิ่ม</a:t>
            </a:r>
            <a:r>
              <a:rPr lang="th-TH" sz="2600" dirty="0"/>
              <a:t>จำนวน</a:t>
            </a:r>
            <a:r>
              <a:rPr lang="th-TH" sz="2600" dirty="0" err="1"/>
              <a:t>โหนด</a:t>
            </a:r>
            <a:r>
              <a:rPr lang="th-TH" sz="2600" dirty="0"/>
              <a:t>ได้ง่าย โดยสามารถเชื่อมต่อเข้ากับสายแกนหลักได้ทันที</a:t>
            </a:r>
          </a:p>
          <a:p>
            <a:pPr marL="0" indent="0" algn="thaiDist" fontAlgn="base">
              <a:buNone/>
            </a:pPr>
            <a:r>
              <a:rPr lang="th-TH" sz="2600" dirty="0"/>
              <a:t>3</a:t>
            </a:r>
            <a:r>
              <a:rPr lang="th-TH" sz="2600" dirty="0" smtClean="0"/>
              <a:t>. ประหยัด</a:t>
            </a:r>
            <a:r>
              <a:rPr lang="th-TH" sz="2600" dirty="0"/>
              <a:t>สายสื่อสาร เนื่องจากใช้สายแกนหลักเพียงเส้นเดียว</a:t>
            </a:r>
          </a:p>
          <a:p>
            <a:pPr marL="0" indent="0" algn="thaiDist" fontAlgn="base">
              <a:buNone/>
            </a:pPr>
            <a:r>
              <a:rPr lang="th-TH" sz="2600" b="1" dirty="0">
                <a:solidFill>
                  <a:srgbClr val="FF0000"/>
                </a:solidFill>
              </a:rPr>
              <a:t>ข้อเสีย</a:t>
            </a:r>
            <a:endParaRPr lang="th-TH" sz="2600" dirty="0">
              <a:solidFill>
                <a:srgbClr val="FF0000"/>
              </a:solidFill>
            </a:endParaRPr>
          </a:p>
          <a:p>
            <a:pPr marL="0" indent="0" algn="thaiDist" fontAlgn="base">
              <a:buNone/>
            </a:pPr>
            <a:r>
              <a:rPr lang="th-TH" sz="2600" dirty="0" smtClean="0"/>
              <a:t>1. หาก</a:t>
            </a:r>
            <a:r>
              <a:rPr lang="th-TH" sz="2600" dirty="0"/>
              <a:t>สายเคเบิลที่เป็นสายแกนหลักเกิดชำรุดหรือขาด เครือข่ายจะหยุดชะงักในทันที</a:t>
            </a:r>
          </a:p>
          <a:p>
            <a:pPr marL="0" indent="0" algn="thaiDist" fontAlgn="base">
              <a:buNone/>
            </a:pPr>
            <a:r>
              <a:rPr lang="th-TH" sz="2600" dirty="0" smtClean="0"/>
              <a:t>2. กรณี</a:t>
            </a:r>
            <a:r>
              <a:rPr lang="th-TH" sz="2600" dirty="0"/>
              <a:t>เกิดข้อผิดพลาดบนเครือข่าย จะค้นหาจุดผิดพลาดยาก เนื่องจากทุกอุปกรณ์ต่างก็เชื่อมต่อเข้า</a:t>
            </a:r>
            <a:r>
              <a:rPr lang="th-TH" sz="2600" dirty="0" smtClean="0"/>
              <a:t>กับสาย</a:t>
            </a:r>
            <a:r>
              <a:rPr lang="th-TH" sz="2600" dirty="0"/>
              <a:t>แกนหลักทั้งหมด</a:t>
            </a:r>
          </a:p>
          <a:p>
            <a:pPr marL="0" indent="0" algn="thaiDist" fontAlgn="base">
              <a:buNone/>
            </a:pPr>
            <a:r>
              <a:rPr lang="th-TH" sz="2600" dirty="0" smtClean="0"/>
              <a:t>3. ระหว่าง</a:t>
            </a:r>
            <a:r>
              <a:rPr lang="th-TH" sz="2600" dirty="0" err="1"/>
              <a:t>โหนด</a:t>
            </a:r>
            <a:r>
              <a:rPr lang="th-TH" sz="2600" dirty="0"/>
              <a:t>แต่ละ</a:t>
            </a:r>
            <a:r>
              <a:rPr lang="th-TH" sz="2600" dirty="0" err="1"/>
              <a:t>โหนด</a:t>
            </a:r>
            <a:r>
              <a:rPr lang="th-TH" sz="2600" dirty="0"/>
              <a:t>จะต้องมีระยะห่างตามข้อกำหนด</a:t>
            </a:r>
          </a:p>
          <a:p>
            <a:pPr marL="0" indent="0" algn="thaiDist">
              <a:buSzPct val="100000"/>
              <a:buNone/>
            </a:pPr>
            <a:r>
              <a:rPr lang="th-TH" sz="2600" dirty="0" smtClean="0"/>
              <a:t> 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th-TH" sz="2600" dirty="0"/>
              <a:t/>
            </a:r>
            <a:br>
              <a:rPr lang="th-TH" sz="2600" dirty="0"/>
            </a:br>
            <a:endParaRPr lang="th-TH" sz="2600" dirty="0" smtClean="0"/>
          </a:p>
          <a:p>
            <a:pPr marL="0" indent="0" algn="thaiDist">
              <a:buSzPct val="100000"/>
              <a:buNone/>
            </a:pPr>
            <a:endParaRPr lang="th-TH" sz="2600" dirty="0"/>
          </a:p>
        </p:txBody>
      </p:sp>
      <p:pic>
        <p:nvPicPr>
          <p:cNvPr id="5122" name="Picture 2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19970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-18446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-16922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-15398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26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การเชื่อมต่อระบบเครือข่าย (</a:t>
            </a:r>
            <a:r>
              <a:rPr lang="en-US" b="1" dirty="0" smtClean="0"/>
              <a:t>Topology</a:t>
            </a:r>
            <a:r>
              <a:rPr lang="th-TH" b="1" dirty="0" smtClean="0"/>
              <a:t>)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7" y="1600200"/>
            <a:ext cx="8388477" cy="4925144"/>
          </a:xfrm>
        </p:spPr>
        <p:txBody>
          <a:bodyPr>
            <a:noAutofit/>
          </a:bodyPr>
          <a:lstStyle/>
          <a:p>
            <a:pPr marL="0" indent="0" algn="thaiDist" fontAlgn="base">
              <a:buNone/>
            </a:pPr>
            <a:r>
              <a:rPr lang="th-TH" sz="2600" b="1" dirty="0" smtClean="0">
                <a:solidFill>
                  <a:srgbClr val="FFFF00"/>
                </a:solidFill>
              </a:rPr>
              <a:t>2. โท</a:t>
            </a:r>
            <a:r>
              <a:rPr lang="th-TH" sz="2600" b="1" dirty="0" err="1" smtClean="0">
                <a:solidFill>
                  <a:srgbClr val="FFFF00"/>
                </a:solidFill>
              </a:rPr>
              <a:t>โพโล</a:t>
            </a:r>
            <a:r>
              <a:rPr lang="th-TH" sz="2600" b="1" dirty="0" smtClean="0">
                <a:solidFill>
                  <a:srgbClr val="FFFF00"/>
                </a:solidFill>
              </a:rPr>
              <a:t>ยี</a:t>
            </a:r>
            <a:r>
              <a:rPr lang="th-TH" sz="2600" b="1" dirty="0">
                <a:solidFill>
                  <a:srgbClr val="FFFF00"/>
                </a:solidFill>
              </a:rPr>
              <a:t>แบบดาว (</a:t>
            </a:r>
            <a:r>
              <a:rPr lang="en-US" sz="2600" b="1" dirty="0">
                <a:solidFill>
                  <a:srgbClr val="FFFF00"/>
                </a:solidFill>
              </a:rPr>
              <a:t>Star </a:t>
            </a:r>
            <a:r>
              <a:rPr lang="en-US" sz="2600" b="1" dirty="0" smtClean="0">
                <a:solidFill>
                  <a:srgbClr val="FFFF00"/>
                </a:solidFill>
              </a:rPr>
              <a:t>Topology</a:t>
            </a:r>
            <a:r>
              <a:rPr lang="en-US" sz="2600" b="1" dirty="0" smtClean="0"/>
              <a:t>) </a:t>
            </a:r>
            <a:r>
              <a:rPr lang="th-TH" sz="2600" dirty="0" smtClean="0"/>
              <a:t>ใน</a:t>
            </a:r>
            <a:r>
              <a:rPr lang="th-TH" sz="2600" dirty="0"/>
              <a:t>ความเป็นจริงโท</a:t>
            </a:r>
            <a:r>
              <a:rPr lang="th-TH" sz="2600" dirty="0" err="1"/>
              <a:t>โพโล</a:t>
            </a:r>
            <a:r>
              <a:rPr lang="th-TH" sz="2600" dirty="0"/>
              <a:t>ยีแบบดาวนั้น มีจุดเริ่มต้นจากการเชื่อมต่อเทอร์มินัลกับเมนเฟรมคอมพิวเตอร์ โดยเมนเฟรมคอมพิวเตอร์ทำหน้าที่เป็นศูนย์กลาง และเทอร์มินัลทุกเครื่องจะเชื่อมต่อเข้ากับ</a:t>
            </a:r>
            <a:r>
              <a:rPr lang="th-TH" sz="2600" dirty="0" smtClean="0"/>
              <a:t>เมนเฟรมคอมพิวเตอร์ แต่</a:t>
            </a:r>
            <a:r>
              <a:rPr lang="th-TH" sz="2600" dirty="0"/>
              <a:t>ในยุคปัจจุบัน อุปกรณ์ที่นิยมนำมาใช้เป็นศูนย์กลางควบคุมของสายสื่อสารทั้งหมดก็คือ </a:t>
            </a:r>
            <a:r>
              <a:rPr lang="th-TH" sz="2600" dirty="0" err="1"/>
              <a:t>ฮับ</a:t>
            </a:r>
            <a:r>
              <a:rPr lang="th-TH" sz="2600" dirty="0"/>
              <a:t> (</a:t>
            </a:r>
            <a:r>
              <a:rPr lang="en-US" sz="2600" dirty="0"/>
              <a:t>Hub) </a:t>
            </a:r>
            <a:r>
              <a:rPr lang="th-TH" sz="2600" dirty="0"/>
              <a:t>โดยทุก ๆ </a:t>
            </a:r>
            <a:r>
              <a:rPr lang="th-TH" sz="2600" dirty="0" err="1"/>
              <a:t>โหนด</a:t>
            </a:r>
            <a:r>
              <a:rPr lang="th-TH" sz="2600" dirty="0"/>
              <a:t>บนเครือข่ายจะต้องเชื่อมโยงสายสื่อสารผ่าน</a:t>
            </a:r>
            <a:r>
              <a:rPr lang="th-TH" sz="2600" dirty="0" err="1"/>
              <a:t>ฮับ</a:t>
            </a:r>
            <a:r>
              <a:rPr lang="th-TH" sz="2600" dirty="0"/>
              <a:t>ทั้งสิ้น ซึ่ง</a:t>
            </a:r>
            <a:r>
              <a:rPr lang="th-TH" sz="2600" dirty="0" err="1"/>
              <a:t>ฮับ</a:t>
            </a:r>
            <a:r>
              <a:rPr lang="th-TH" sz="2600" dirty="0"/>
              <a:t>จะทำหน้าที่รับข้อมูลจากผู้ส่ง เพื่อส่งไปยัง</a:t>
            </a:r>
            <a:r>
              <a:rPr lang="th-TH" sz="2600" dirty="0" err="1"/>
              <a:t>โหนด</a:t>
            </a:r>
            <a:r>
              <a:rPr lang="th-TH" sz="2600" dirty="0"/>
              <a:t>ปลายทางที่ต้องการ</a:t>
            </a:r>
          </a:p>
          <a:p>
            <a:pPr marL="0" indent="0" algn="thaiDist">
              <a:buSzPct val="100000"/>
              <a:buNone/>
            </a:pPr>
            <a:r>
              <a:rPr lang="th-TH" sz="2600" dirty="0" smtClean="0"/>
              <a:t> 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th-TH" sz="2600" dirty="0"/>
              <a:t/>
            </a:r>
            <a:br>
              <a:rPr lang="th-TH" sz="2600" dirty="0"/>
            </a:br>
            <a:endParaRPr lang="th-TH" sz="2600" dirty="0" smtClean="0"/>
          </a:p>
          <a:p>
            <a:pPr marL="0" indent="0" algn="thaiDist">
              <a:buSzPct val="100000"/>
              <a:buNone/>
            </a:pPr>
            <a:endParaRPr lang="th-TH" sz="2600" dirty="0"/>
          </a:p>
        </p:txBody>
      </p:sp>
      <p:pic>
        <p:nvPicPr>
          <p:cNvPr id="5122" name="Picture 2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19970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-18446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-16922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-15398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www.techiwarehouse.com/userfiles/Star-Network-Topolog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7" y="4221088"/>
            <a:ext cx="390525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44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การเชื่อมต่อระบบเครือข่าย (</a:t>
            </a:r>
            <a:r>
              <a:rPr lang="en-US" b="1" dirty="0" smtClean="0"/>
              <a:t>Topology</a:t>
            </a:r>
            <a:r>
              <a:rPr lang="th-TH" b="1" dirty="0" smtClean="0"/>
              <a:t>)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7" y="1600200"/>
            <a:ext cx="8388477" cy="4925144"/>
          </a:xfrm>
        </p:spPr>
        <p:txBody>
          <a:bodyPr>
            <a:noAutofit/>
          </a:bodyPr>
          <a:lstStyle/>
          <a:p>
            <a:pPr marL="0" indent="0" algn="thaiDist" fontAlgn="base">
              <a:buNone/>
            </a:pPr>
            <a:r>
              <a:rPr lang="th-TH" sz="2600" b="1" dirty="0" smtClean="0">
                <a:solidFill>
                  <a:srgbClr val="00B050"/>
                </a:solidFill>
              </a:rPr>
              <a:t>ข้อดี</a:t>
            </a:r>
            <a:endParaRPr lang="th-TH" sz="2600" dirty="0">
              <a:solidFill>
                <a:srgbClr val="00B050"/>
              </a:solidFill>
            </a:endParaRPr>
          </a:p>
          <a:p>
            <a:pPr marL="0" indent="0" algn="thaiDist" fontAlgn="base">
              <a:buNone/>
            </a:pPr>
            <a:r>
              <a:rPr lang="th-TH" sz="2600" dirty="0" smtClean="0"/>
              <a:t>1. มี</a:t>
            </a:r>
            <a:r>
              <a:rPr lang="th-TH" sz="2600" dirty="0"/>
              <a:t>ความคงทนสูง กล่าวคือหากสายเคเบิลบาง</a:t>
            </a:r>
            <a:r>
              <a:rPr lang="th-TH" sz="2600" dirty="0" err="1"/>
              <a:t>โหนด</a:t>
            </a:r>
            <a:r>
              <a:rPr lang="th-TH" sz="2600" dirty="0"/>
              <a:t>เกิดชำรุดหรือขาด จะส่งผลต่อ</a:t>
            </a:r>
            <a:r>
              <a:rPr lang="th-TH" sz="2600" dirty="0" err="1"/>
              <a:t>โหนด</a:t>
            </a:r>
            <a:r>
              <a:rPr lang="th-TH" sz="2600" dirty="0"/>
              <a:t>นั้นเท่านั้น ไม่ส่งผลกระทบต่อระบบโดยรวม </a:t>
            </a:r>
            <a:r>
              <a:rPr lang="th-TH" sz="2600" dirty="0" err="1"/>
              <a:t>โหนด</a:t>
            </a:r>
            <a:r>
              <a:rPr lang="th-TH" sz="2600" dirty="0"/>
              <a:t>อื่น ๆ ยังคงใช้งานได้ตามปกติ</a:t>
            </a:r>
          </a:p>
          <a:p>
            <a:pPr marL="0" indent="0" algn="thaiDist" fontAlgn="base">
              <a:buNone/>
            </a:pPr>
            <a:r>
              <a:rPr lang="th-TH" sz="2600" dirty="0" smtClean="0"/>
              <a:t>2. เนื่องจาก</a:t>
            </a:r>
            <a:r>
              <a:rPr lang="th-TH" sz="2600" dirty="0"/>
              <a:t>มีจุดศูนย์กลางควบคุมอยู่ที่</a:t>
            </a:r>
            <a:r>
              <a:rPr lang="th-TH" sz="2600" dirty="0" err="1"/>
              <a:t>ฮับ</a:t>
            </a:r>
            <a:r>
              <a:rPr lang="th-TH" sz="2600" dirty="0"/>
              <a:t> ทำให้การจัดการดูแลง่ายและสะดวก</a:t>
            </a:r>
          </a:p>
          <a:p>
            <a:pPr marL="0" indent="0" algn="thaiDist" fontAlgn="base">
              <a:buNone/>
            </a:pPr>
            <a:r>
              <a:rPr lang="th-TH" sz="2600" b="1" dirty="0">
                <a:solidFill>
                  <a:srgbClr val="FF0000"/>
                </a:solidFill>
              </a:rPr>
              <a:t>ข้อเสีย</a:t>
            </a:r>
            <a:endParaRPr lang="th-TH" sz="2600" dirty="0">
              <a:solidFill>
                <a:srgbClr val="FF0000"/>
              </a:solidFill>
            </a:endParaRPr>
          </a:p>
          <a:p>
            <a:pPr marL="0" indent="0" algn="thaiDist" fontAlgn="base">
              <a:buNone/>
            </a:pPr>
            <a:r>
              <a:rPr lang="th-TH" sz="2600" dirty="0" smtClean="0"/>
              <a:t>1. สิ้นเปลือง</a:t>
            </a:r>
            <a:r>
              <a:rPr lang="th-TH" sz="2600" dirty="0"/>
              <a:t>สายเคเบิล ซึ่งต้องใช้จำนวนสายเท่ากับจำนวนเครื่องที่เชื่อมต่อ</a:t>
            </a:r>
          </a:p>
          <a:p>
            <a:pPr marL="0" indent="0" algn="thaiDist" fontAlgn="base">
              <a:buNone/>
            </a:pPr>
            <a:r>
              <a:rPr lang="th-TH" sz="2600" dirty="0" smtClean="0"/>
              <a:t>2. กรณี</a:t>
            </a:r>
            <a:r>
              <a:rPr lang="th-TH" sz="2600" dirty="0"/>
              <a:t>ต้องการเพิ่ม</a:t>
            </a:r>
            <a:r>
              <a:rPr lang="th-TH" sz="2600" dirty="0" err="1"/>
              <a:t>โหนด</a:t>
            </a:r>
            <a:r>
              <a:rPr lang="th-TH" sz="2600" dirty="0"/>
              <a:t> อุปกรณ์</a:t>
            </a:r>
            <a:r>
              <a:rPr lang="th-TH" sz="2600" dirty="0" err="1"/>
              <a:t>ฮับ</a:t>
            </a:r>
            <a:r>
              <a:rPr lang="th-TH" sz="2600" dirty="0"/>
              <a:t>จะต้องมีพอร์ตว่างให้เชื่อมต่อ และจะต้องลากสายเชื่อมต่อระหว่าง</a:t>
            </a:r>
            <a:r>
              <a:rPr lang="th-TH" sz="2600" dirty="0" err="1"/>
              <a:t>ฮับ</a:t>
            </a:r>
            <a:r>
              <a:rPr lang="th-TH" sz="2600" dirty="0"/>
              <a:t>ไปยัง</a:t>
            </a:r>
            <a:r>
              <a:rPr lang="th-TH" sz="2600" dirty="0" err="1"/>
              <a:t>โหนด</a:t>
            </a:r>
            <a:r>
              <a:rPr lang="th-TH" sz="2600" dirty="0"/>
              <a:t>ปลายทาง</a:t>
            </a:r>
          </a:p>
          <a:p>
            <a:pPr marL="0" indent="0" algn="thaiDist" fontAlgn="base">
              <a:buNone/>
            </a:pPr>
            <a:r>
              <a:rPr lang="th-TH" sz="2600" dirty="0" smtClean="0"/>
              <a:t>3. เนื่องจาก</a:t>
            </a:r>
            <a:r>
              <a:rPr lang="th-TH" sz="2600" dirty="0"/>
              <a:t>มีจุดศูนย์กลางอยู่ที่</a:t>
            </a:r>
            <a:r>
              <a:rPr lang="th-TH" sz="2600" dirty="0" err="1"/>
              <a:t>ฮับ</a:t>
            </a:r>
            <a:r>
              <a:rPr lang="th-TH" sz="2600" dirty="0"/>
              <a:t> หาก</a:t>
            </a:r>
            <a:r>
              <a:rPr lang="th-TH" sz="2600" dirty="0" err="1"/>
              <a:t>ฮับ</a:t>
            </a:r>
            <a:r>
              <a:rPr lang="th-TH" sz="2600" dirty="0"/>
              <a:t>เกิดชำรุดใช้งานไม่ได้ คอมพิวเตอร์ที่เชื่อมต่อเข้า</a:t>
            </a:r>
            <a:r>
              <a:rPr lang="th-TH" sz="2600" dirty="0" err="1"/>
              <a:t>กับฮับ</a:t>
            </a:r>
            <a:r>
              <a:rPr lang="th-TH" sz="2600" dirty="0"/>
              <a:t>ดังกล่าวก็จะใช้งานไม่ได้ทั้งหมด</a:t>
            </a:r>
          </a:p>
          <a:p>
            <a:pPr marL="0" indent="0" algn="thaiDist">
              <a:buSzPct val="100000"/>
              <a:buNone/>
            </a:pPr>
            <a:r>
              <a:rPr lang="th-TH" sz="2600" dirty="0" smtClean="0"/>
              <a:t> 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th-TH" sz="2600" dirty="0"/>
              <a:t/>
            </a:r>
            <a:br>
              <a:rPr lang="th-TH" sz="2600" dirty="0"/>
            </a:br>
            <a:endParaRPr lang="th-TH" sz="2600" dirty="0" smtClean="0"/>
          </a:p>
          <a:p>
            <a:pPr marL="0" indent="0" algn="thaiDist">
              <a:buSzPct val="100000"/>
              <a:buNone/>
            </a:pPr>
            <a:endParaRPr lang="th-TH" sz="2600" dirty="0"/>
          </a:p>
        </p:txBody>
      </p:sp>
      <p:pic>
        <p:nvPicPr>
          <p:cNvPr id="5122" name="Picture 2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19970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-18446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-16922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-15398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06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การเชื่อมต่อระบบเครือข่าย (</a:t>
            </a:r>
            <a:r>
              <a:rPr lang="en-US" b="1" dirty="0" smtClean="0"/>
              <a:t>Topology</a:t>
            </a:r>
            <a:r>
              <a:rPr lang="th-TH" b="1" dirty="0" smtClean="0"/>
              <a:t>)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7" y="1600200"/>
            <a:ext cx="8388477" cy="4925144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th-TH" sz="2800" b="1" dirty="0">
                <a:solidFill>
                  <a:srgbClr val="FFFF00"/>
                </a:solidFill>
              </a:rPr>
              <a:t>3</a:t>
            </a:r>
            <a:r>
              <a:rPr lang="th-TH" sz="2800" b="1" dirty="0" smtClean="0">
                <a:solidFill>
                  <a:srgbClr val="FFFF00"/>
                </a:solidFill>
              </a:rPr>
              <a:t>. โท</a:t>
            </a:r>
            <a:r>
              <a:rPr lang="th-TH" sz="2800" b="1" dirty="0" err="1" smtClean="0">
                <a:solidFill>
                  <a:srgbClr val="FFFF00"/>
                </a:solidFill>
              </a:rPr>
              <a:t>โพโล</a:t>
            </a:r>
            <a:r>
              <a:rPr lang="th-TH" sz="2800" b="1" dirty="0" smtClean="0">
                <a:solidFill>
                  <a:srgbClr val="FFFF00"/>
                </a:solidFill>
              </a:rPr>
              <a:t>ยี</a:t>
            </a:r>
            <a:r>
              <a:rPr lang="th-TH" sz="2800" b="1" dirty="0">
                <a:solidFill>
                  <a:srgbClr val="FFFF00"/>
                </a:solidFill>
              </a:rPr>
              <a:t>แบบวงแหวน (</a:t>
            </a:r>
            <a:r>
              <a:rPr lang="en-US" sz="2800" b="1" dirty="0">
                <a:solidFill>
                  <a:srgbClr val="FFFF00"/>
                </a:solidFill>
              </a:rPr>
              <a:t>Ring </a:t>
            </a:r>
            <a:r>
              <a:rPr lang="en-US" sz="2800" b="1" dirty="0" smtClean="0">
                <a:solidFill>
                  <a:srgbClr val="FFFF00"/>
                </a:solidFill>
              </a:rPr>
              <a:t>Topology) </a:t>
            </a:r>
            <a:r>
              <a:rPr lang="th-TH" sz="2800" dirty="0" smtClean="0"/>
              <a:t>การ</a:t>
            </a:r>
            <a:r>
              <a:rPr lang="th-TH" sz="2800" dirty="0"/>
              <a:t>เชื่อมต่อแบบวงแหวนนั้น </a:t>
            </a:r>
            <a:r>
              <a:rPr lang="th-TH" sz="2800" dirty="0" err="1"/>
              <a:t>โหนด</a:t>
            </a:r>
            <a:r>
              <a:rPr lang="th-TH" sz="2800" dirty="0"/>
              <a:t>ต่าง ๆ จะมีการเชื่อมต่อกันด้วยสายสัญญาณจาก</a:t>
            </a:r>
            <a:r>
              <a:rPr lang="th-TH" sz="2800" dirty="0" err="1"/>
              <a:t>ฆนด</a:t>
            </a:r>
            <a:r>
              <a:rPr lang="th-TH" sz="2800" dirty="0"/>
              <a:t>หนึ่งไปยัง</a:t>
            </a:r>
            <a:r>
              <a:rPr lang="th-TH" sz="2800" dirty="0" err="1"/>
              <a:t>โหนด</a:t>
            </a:r>
            <a:r>
              <a:rPr lang="th-TH" sz="2800" dirty="0"/>
              <a:t>หนึ่งต่อกันไปเรื่อย ๆ จนกระทั่ง</a:t>
            </a:r>
            <a:r>
              <a:rPr lang="th-TH" sz="2800" dirty="0" err="1"/>
              <a:t>โหนด</a:t>
            </a:r>
            <a:r>
              <a:rPr lang="th-TH" sz="2800" dirty="0"/>
              <a:t>แรกและ</a:t>
            </a:r>
            <a:r>
              <a:rPr lang="th-TH" sz="2800" dirty="0" err="1"/>
              <a:t>โหนด</a:t>
            </a:r>
            <a:r>
              <a:rPr lang="th-TH" sz="2800" dirty="0"/>
              <a:t>สุดท้ายได้เชื่อมโยงถึงกัน จึงเกิดเป็นลูปวงกลมหรือวงแหวนขึ้นมา</a:t>
            </a:r>
          </a:p>
          <a:p>
            <a:pPr marL="0" indent="0" algn="thaiDist">
              <a:buSzPct val="100000"/>
              <a:buNone/>
            </a:pPr>
            <a:r>
              <a:rPr lang="th-TH" sz="2800" dirty="0" smtClean="0"/>
              <a:t>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th-TH" sz="2800" dirty="0"/>
              <a:t/>
            </a:r>
            <a:br>
              <a:rPr lang="th-TH" sz="2800" dirty="0"/>
            </a:br>
            <a:endParaRPr lang="th-TH" sz="2800" dirty="0" smtClean="0"/>
          </a:p>
          <a:p>
            <a:pPr marL="0" indent="0" algn="thaiDist">
              <a:buSzPct val="100000"/>
              <a:buNone/>
            </a:pPr>
            <a:endParaRPr lang="th-TH" sz="2800" dirty="0"/>
          </a:p>
        </p:txBody>
      </p:sp>
      <p:pic>
        <p:nvPicPr>
          <p:cNvPr id="5122" name="Picture 2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19970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-18446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-16922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-15398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s://encrypted-tbn0.gstatic.com/images?q=tbn:ANd9GcRxNvCRYPaci2UcTi5gSmSPb0Usg0rzUOdtdZ-2hxBtx-hKZoe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17032"/>
            <a:ext cx="4132150" cy="23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78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>แผงวงจรเครือข่าย </a:t>
            </a:r>
            <a:r>
              <a:rPr lang="en-US" sz="3600" b="1" dirty="0" smtClean="0"/>
              <a:t>(Network Interface Card: NIC)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thaiDist">
              <a:buSzPct val="100000"/>
              <a:buNone/>
            </a:pPr>
            <a:r>
              <a:rPr lang="th-TH" b="1" dirty="0" smtClean="0">
                <a:solidFill>
                  <a:srgbClr val="FFFF00"/>
                </a:solidFill>
              </a:rPr>
              <a:t>โปรแกรมไดร์ฟเวอร์ (</a:t>
            </a:r>
            <a:r>
              <a:rPr lang="en-US" b="1" dirty="0" smtClean="0">
                <a:solidFill>
                  <a:srgbClr val="FFFF00"/>
                </a:solidFill>
              </a:rPr>
              <a:t>Driver</a:t>
            </a:r>
            <a:r>
              <a:rPr lang="th-TH" b="1" dirty="0">
                <a:solidFill>
                  <a:srgbClr val="FFFF00"/>
                </a:solidFill>
              </a:rPr>
              <a:t>) </a:t>
            </a:r>
            <a:r>
              <a:rPr lang="th-TH" dirty="0" smtClean="0"/>
              <a:t>เป็นโปรแกรมที่ทำหน้าที่เป็นไดร์ฟเวอร์ของแผงวงจรเครือข่าย โดยโปรแกรมไดร์ฟเวอร์นี้จะมีบทบาทสำคัญมากต่อประสิทธิภาพของแผงวงจรเครือข่ายที่ทำหน้าที่ในการส่งผ่านข้อมูลในเครือข่าย โดยที่</a:t>
            </a:r>
            <a:r>
              <a:rPr lang="th-TH" dirty="0"/>
              <a:t>โปรแกรม</a:t>
            </a:r>
            <a:r>
              <a:rPr lang="th-TH" dirty="0" smtClean="0"/>
              <a:t>ไดร์ฟเวอร์สำหรับแผงวงจรเครือข่ายแต่ละชนิด แต่ละบริษัทนั้น จะใช้โปรแกรมที่แตกต่างกัน ซึ่งหมายถึงการกำหนดวิธีการส่งข้อมูล การใช้บัฟเฟอร์ในการเก็บข้อมูลแล้วส่งข้อมูลที่ได้รับได้อย่างรวดเร็วระหว่างแผงวงจรเครือข่ายและเครือคอมพิวเตอร์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7247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การเชื่อมต่อระบบเครือข่าย (</a:t>
            </a:r>
            <a:r>
              <a:rPr lang="en-US" b="1" dirty="0" smtClean="0"/>
              <a:t>Topology</a:t>
            </a:r>
            <a:r>
              <a:rPr lang="th-TH" b="1" dirty="0" smtClean="0"/>
              <a:t>)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36077" cy="4925144"/>
          </a:xfrm>
        </p:spPr>
        <p:txBody>
          <a:bodyPr>
            <a:noAutofit/>
          </a:bodyPr>
          <a:lstStyle/>
          <a:p>
            <a:pPr marL="0" indent="0" algn="thaiDist" fontAlgn="base">
              <a:buNone/>
            </a:pPr>
            <a:r>
              <a:rPr lang="th-TH" sz="2600" b="1" dirty="0" smtClean="0">
                <a:solidFill>
                  <a:srgbClr val="00B050"/>
                </a:solidFill>
              </a:rPr>
              <a:t>ข้อดี</a:t>
            </a:r>
            <a:endParaRPr lang="th-TH" sz="2600" dirty="0">
              <a:solidFill>
                <a:srgbClr val="00B050"/>
              </a:solidFill>
            </a:endParaRPr>
          </a:p>
          <a:p>
            <a:pPr marL="0" indent="0" fontAlgn="base">
              <a:buNone/>
            </a:pPr>
            <a:r>
              <a:rPr lang="th-TH" sz="2800" dirty="0" smtClean="0"/>
              <a:t>1. แต่</a:t>
            </a:r>
            <a:r>
              <a:rPr lang="th-TH" sz="2800" dirty="0"/>
              <a:t>ละ</a:t>
            </a:r>
            <a:r>
              <a:rPr lang="th-TH" sz="2800" dirty="0" err="1"/>
              <a:t>โหนด</a:t>
            </a:r>
            <a:r>
              <a:rPr lang="th-TH" sz="2800" dirty="0"/>
              <a:t>ในวงแหวนมีโอกาสส่งข้อมูลได้เท่าเทียมกัน</a:t>
            </a:r>
          </a:p>
          <a:p>
            <a:pPr marL="0" indent="0" fontAlgn="base">
              <a:buNone/>
            </a:pPr>
            <a:r>
              <a:rPr lang="th-TH" sz="2800" dirty="0" smtClean="0"/>
              <a:t>2. ประหยัด</a:t>
            </a:r>
            <a:r>
              <a:rPr lang="th-TH" sz="2800" dirty="0"/>
              <a:t>สายสัญญาณ โดยจะใช้สายสัญญาณเท่ากับจำนวน</a:t>
            </a:r>
            <a:r>
              <a:rPr lang="th-TH" sz="2800" dirty="0" err="1"/>
              <a:t>โหนด</a:t>
            </a:r>
            <a:r>
              <a:rPr lang="th-TH" sz="2800" dirty="0"/>
              <a:t>ที่เชื่อมต่อ</a:t>
            </a:r>
          </a:p>
          <a:p>
            <a:pPr marL="0" indent="0" fontAlgn="base">
              <a:buNone/>
            </a:pPr>
            <a:r>
              <a:rPr lang="th-TH" sz="2800" dirty="0" smtClean="0"/>
              <a:t>3. ง่าย</a:t>
            </a:r>
            <a:r>
              <a:rPr lang="th-TH" sz="2800" dirty="0"/>
              <a:t>ต่อการติดตั้งและการเพิ่ม/ลบจำนวน</a:t>
            </a:r>
            <a:r>
              <a:rPr lang="th-TH" sz="2800" dirty="0" err="1"/>
              <a:t>โหนด</a:t>
            </a:r>
            <a:endParaRPr lang="th-TH" sz="2800" dirty="0"/>
          </a:p>
          <a:p>
            <a:pPr marL="0" indent="0" algn="thaiDist" fontAlgn="base">
              <a:buNone/>
            </a:pPr>
            <a:r>
              <a:rPr lang="th-TH" sz="2600" b="1" dirty="0" smtClean="0">
                <a:solidFill>
                  <a:srgbClr val="FF0000"/>
                </a:solidFill>
              </a:rPr>
              <a:t>ข้อเสีย</a:t>
            </a:r>
            <a:endParaRPr lang="th-TH" sz="2600" dirty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th-TH" sz="2800" dirty="0" smtClean="0"/>
              <a:t>1. หาก</a:t>
            </a:r>
            <a:r>
              <a:rPr lang="th-TH" sz="2800" dirty="0"/>
              <a:t>วงแหวนชำรุดหรือขาด จะส่งผลกระทบต่อระบบทั้งหมด</a:t>
            </a:r>
          </a:p>
          <a:p>
            <a:pPr marL="0" indent="0" fontAlgn="base">
              <a:buNone/>
            </a:pPr>
            <a:r>
              <a:rPr lang="th-TH" sz="2800" dirty="0" smtClean="0"/>
              <a:t>2. ตรวจสอบ</a:t>
            </a:r>
            <a:r>
              <a:rPr lang="th-TH" sz="2800" dirty="0"/>
              <a:t>ได้ยาก ในกรณีที่มี</a:t>
            </a:r>
            <a:r>
              <a:rPr lang="th-TH" sz="2800" dirty="0" err="1"/>
              <a:t>โหนด</a:t>
            </a:r>
            <a:r>
              <a:rPr lang="th-TH" sz="2800" dirty="0"/>
              <a:t>ใด</a:t>
            </a:r>
            <a:r>
              <a:rPr lang="th-TH" sz="2800" dirty="0" err="1"/>
              <a:t>โหนด</a:t>
            </a:r>
            <a:r>
              <a:rPr lang="th-TH" sz="2800" dirty="0"/>
              <a:t>หนึ่งเกิดข้อขัดข้อง เนื่องจากต้อง</a:t>
            </a:r>
            <a:r>
              <a:rPr lang="th-TH" sz="2800" dirty="0" smtClean="0"/>
              <a:t>ตรวจสอบ</a:t>
            </a:r>
            <a:r>
              <a:rPr lang="th-TH" sz="2800" dirty="0"/>
              <a:t>ทีละจุดว่าเกิดข้อขัดข้องอย่างไร</a:t>
            </a:r>
          </a:p>
          <a:p>
            <a:pPr marL="0" indent="0" algn="thaiDist">
              <a:buSzPct val="100000"/>
              <a:buNone/>
            </a:pPr>
            <a:r>
              <a:rPr lang="th-TH" sz="2600" dirty="0" smtClean="0"/>
              <a:t> 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th-TH" sz="2600" dirty="0"/>
              <a:t/>
            </a:r>
            <a:br>
              <a:rPr lang="th-TH" sz="2600" dirty="0"/>
            </a:br>
            <a:endParaRPr lang="th-TH" sz="2600" dirty="0" smtClean="0"/>
          </a:p>
          <a:p>
            <a:pPr marL="0" indent="0" algn="thaiDist">
              <a:buSzPct val="100000"/>
              <a:buNone/>
            </a:pPr>
            <a:endParaRPr lang="th-TH" sz="2600" dirty="0"/>
          </a:p>
        </p:txBody>
      </p:sp>
      <p:pic>
        <p:nvPicPr>
          <p:cNvPr id="5122" name="Picture 2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19970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-18446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-16922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-15398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82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การเชื่อมต่อระบบเครือข่าย (</a:t>
            </a:r>
            <a:r>
              <a:rPr lang="en-US" b="1" dirty="0" smtClean="0"/>
              <a:t>Topology</a:t>
            </a:r>
            <a:r>
              <a:rPr lang="th-TH" b="1" dirty="0" smtClean="0"/>
              <a:t>)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7" y="1600200"/>
            <a:ext cx="8388477" cy="4925144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th-TH" sz="2800" b="1" dirty="0">
                <a:solidFill>
                  <a:srgbClr val="FFFF00"/>
                </a:solidFill>
              </a:rPr>
              <a:t>4</a:t>
            </a:r>
            <a:r>
              <a:rPr lang="th-TH" sz="2800" b="1" dirty="0" smtClean="0">
                <a:solidFill>
                  <a:srgbClr val="FFFF00"/>
                </a:solidFill>
              </a:rPr>
              <a:t>. โท</a:t>
            </a:r>
            <a:r>
              <a:rPr lang="th-TH" sz="2800" b="1" dirty="0" err="1" smtClean="0">
                <a:solidFill>
                  <a:srgbClr val="FFFF00"/>
                </a:solidFill>
              </a:rPr>
              <a:t>โพโล</a:t>
            </a:r>
            <a:r>
              <a:rPr lang="th-TH" sz="2800" b="1" dirty="0" smtClean="0">
                <a:solidFill>
                  <a:srgbClr val="FFFF00"/>
                </a:solidFill>
              </a:rPr>
              <a:t>ยี</a:t>
            </a:r>
            <a:r>
              <a:rPr lang="th-TH" sz="2800" b="1" dirty="0">
                <a:solidFill>
                  <a:srgbClr val="FFFF00"/>
                </a:solidFill>
              </a:rPr>
              <a:t>แบบ</a:t>
            </a:r>
            <a:r>
              <a:rPr lang="th-TH" sz="2800" b="1" dirty="0" err="1">
                <a:solidFill>
                  <a:srgbClr val="FFFF00"/>
                </a:solidFill>
              </a:rPr>
              <a:t>เมช</a:t>
            </a:r>
            <a:r>
              <a:rPr lang="th-TH" sz="2800" b="1" dirty="0">
                <a:solidFill>
                  <a:srgbClr val="FFFF00"/>
                </a:solidFill>
              </a:rPr>
              <a:t> (</a:t>
            </a:r>
            <a:r>
              <a:rPr lang="en-US" sz="2800" b="1" dirty="0">
                <a:solidFill>
                  <a:srgbClr val="FFFF00"/>
                </a:solidFill>
              </a:rPr>
              <a:t>Mesh Topology)</a:t>
            </a:r>
            <a:endParaRPr lang="en-US" sz="2800" dirty="0">
              <a:solidFill>
                <a:srgbClr val="FFFF00"/>
              </a:solidFill>
            </a:endParaRPr>
          </a:p>
          <a:p>
            <a:pPr marL="0" indent="0" fontAlgn="base">
              <a:buNone/>
            </a:pPr>
            <a:r>
              <a:rPr lang="th-TH" sz="2800" dirty="0"/>
              <a:t>การเชื่อมต่อเครือข่ายด้วยโท</a:t>
            </a:r>
            <a:r>
              <a:rPr lang="th-TH" sz="2800" dirty="0" err="1"/>
              <a:t>โพโล</a:t>
            </a:r>
            <a:r>
              <a:rPr lang="th-TH" sz="2800" dirty="0"/>
              <a:t>ยีแบบ</a:t>
            </a:r>
            <a:r>
              <a:rPr lang="th-TH" sz="2800" dirty="0" err="1"/>
              <a:t>เมช</a:t>
            </a:r>
            <a:r>
              <a:rPr lang="th-TH" sz="2800" dirty="0"/>
              <a:t> จัดเป็นการเชื่อมต่อแบบจุดต่อจุดอย่างแท้จริง ที่แต่ละ</a:t>
            </a:r>
            <a:r>
              <a:rPr lang="th-TH" sz="2800" dirty="0" err="1"/>
              <a:t>โหนด</a:t>
            </a:r>
            <a:r>
              <a:rPr lang="th-TH" sz="2800" dirty="0"/>
              <a:t>จะมี</a:t>
            </a:r>
            <a:r>
              <a:rPr lang="th-TH" sz="2800" dirty="0" err="1"/>
              <a:t>ลิงก์</a:t>
            </a:r>
            <a:r>
              <a:rPr lang="th-TH" sz="2800" dirty="0"/>
              <a:t>สื่อสารระหว่างกันเป็นของตนเอง</a:t>
            </a:r>
          </a:p>
          <a:p>
            <a:pPr marL="0" indent="0" algn="thaiDist">
              <a:buSzPct val="100000"/>
              <a:buNone/>
            </a:pPr>
            <a:r>
              <a:rPr lang="th-TH" sz="2800" dirty="0" smtClean="0"/>
              <a:t>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th-TH" sz="2800" dirty="0"/>
              <a:t/>
            </a:r>
            <a:br>
              <a:rPr lang="th-TH" sz="2800" dirty="0"/>
            </a:br>
            <a:endParaRPr lang="th-TH" sz="2800" dirty="0" smtClean="0"/>
          </a:p>
          <a:p>
            <a:pPr marL="0" indent="0" algn="thaiDist">
              <a:buSzPct val="100000"/>
              <a:buNone/>
            </a:pPr>
            <a:endParaRPr lang="th-TH" sz="2800" dirty="0"/>
          </a:p>
        </p:txBody>
      </p:sp>
      <p:pic>
        <p:nvPicPr>
          <p:cNvPr id="5122" name="Picture 2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19970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-18446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-16922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-15398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s://www.edrawsoft.com/images/network/Mesh-Network-Topolog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03" y="3501008"/>
            <a:ext cx="3464749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wiki.cas.mcmaster.ca/images/c/c2/MeshAnimatio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2" y="3501008"/>
            <a:ext cx="3805188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9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การเชื่อมต่อระบบเครือข่าย (</a:t>
            </a:r>
            <a:r>
              <a:rPr lang="en-US" b="1" dirty="0" smtClean="0"/>
              <a:t>Topology</a:t>
            </a:r>
            <a:r>
              <a:rPr lang="th-TH" b="1" dirty="0" smtClean="0"/>
              <a:t>)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36077" cy="4925144"/>
          </a:xfrm>
        </p:spPr>
        <p:txBody>
          <a:bodyPr>
            <a:noAutofit/>
          </a:bodyPr>
          <a:lstStyle/>
          <a:p>
            <a:pPr marL="0" indent="0" algn="thaiDist" fontAlgn="base">
              <a:buNone/>
            </a:pPr>
            <a:r>
              <a:rPr lang="th-TH" sz="2600" b="1" dirty="0" smtClean="0">
                <a:solidFill>
                  <a:srgbClr val="00B050"/>
                </a:solidFill>
              </a:rPr>
              <a:t>ข้อดี</a:t>
            </a:r>
            <a:endParaRPr lang="th-TH" sz="2600" dirty="0">
              <a:solidFill>
                <a:srgbClr val="00B050"/>
              </a:solidFill>
            </a:endParaRPr>
          </a:p>
          <a:p>
            <a:pPr marL="0" indent="0" fontAlgn="base">
              <a:buNone/>
            </a:pPr>
            <a:r>
              <a:rPr lang="th-TH" sz="2800" dirty="0"/>
              <a:t>1</a:t>
            </a:r>
            <a:r>
              <a:rPr lang="th-TH" sz="2800" dirty="0" smtClean="0"/>
              <a:t>. เนื่องจาก</a:t>
            </a:r>
            <a:r>
              <a:rPr lang="th-TH" sz="2800" dirty="0"/>
              <a:t>เป็นการเชื่อมต่อกันโดยตรงระหว่าง</a:t>
            </a:r>
            <a:r>
              <a:rPr lang="th-TH" sz="2800" dirty="0" err="1"/>
              <a:t>โหนด</a:t>
            </a:r>
            <a:r>
              <a:rPr lang="th-TH" sz="2800" dirty="0"/>
              <a:t> ดังนั้น</a:t>
            </a:r>
            <a:r>
              <a:rPr lang="th-TH" sz="2800" dirty="0" err="1"/>
              <a:t>แบนด์วิดธ์</a:t>
            </a:r>
            <a:r>
              <a:rPr lang="th-TH" sz="2800" dirty="0"/>
              <a:t>บนสายสื่อสารสามารถนำมาใช้ได้อย่างเต็มที่ ไม่มี</a:t>
            </a:r>
            <a:r>
              <a:rPr lang="th-TH" sz="2800" dirty="0" err="1"/>
              <a:t>โหนด</a:t>
            </a:r>
            <a:r>
              <a:rPr lang="th-TH" sz="2800" dirty="0"/>
              <a:t>ใดมาแชร์ใช้งาน</a:t>
            </a:r>
          </a:p>
          <a:p>
            <a:pPr marL="0" indent="0" fontAlgn="base">
              <a:buNone/>
            </a:pPr>
            <a:r>
              <a:rPr lang="th-TH" sz="2800" dirty="0" smtClean="0"/>
              <a:t>2. มี</a:t>
            </a:r>
            <a:r>
              <a:rPr lang="th-TH" sz="2800" dirty="0"/>
              <a:t>ความปลอดภัย และความเป็นส่วนตัวในข้อมูลที่สื่อสารกันระหว่าง</a:t>
            </a:r>
            <a:r>
              <a:rPr lang="th-TH" sz="2800" dirty="0" err="1"/>
              <a:t>โหนด</a:t>
            </a:r>
            <a:endParaRPr lang="th-TH" sz="2800" dirty="0"/>
          </a:p>
          <a:p>
            <a:pPr marL="0" indent="0" fontAlgn="base">
              <a:buNone/>
            </a:pPr>
            <a:r>
              <a:rPr lang="th-TH" sz="2800" dirty="0" smtClean="0"/>
              <a:t>3. ระบบ</a:t>
            </a:r>
            <a:r>
              <a:rPr lang="th-TH" sz="2800" dirty="0"/>
              <a:t>มีความทนทานต่อความผิดพลาด (</a:t>
            </a:r>
            <a:r>
              <a:rPr lang="en-US" sz="2800" dirty="0"/>
              <a:t>Fault-Tolerant) </a:t>
            </a:r>
            <a:r>
              <a:rPr lang="th-TH" sz="2800" dirty="0"/>
              <a:t>เนื่องจากหากมี</a:t>
            </a:r>
            <a:r>
              <a:rPr lang="th-TH" sz="2800" dirty="0" err="1"/>
              <a:t>ลิงก์</a:t>
            </a:r>
            <a:r>
              <a:rPr lang="th-TH" sz="2800" dirty="0"/>
              <a:t>ใดชำรุดเสียหาย ก็สามารถเลี่ยงไปใช้งาน</a:t>
            </a:r>
            <a:r>
              <a:rPr lang="th-TH" sz="2800" dirty="0" err="1"/>
              <a:t>ลิงก์</a:t>
            </a:r>
            <a:r>
              <a:rPr lang="th-TH" sz="2800" dirty="0"/>
              <a:t>อื่นทดแทนได้</a:t>
            </a:r>
          </a:p>
          <a:p>
            <a:pPr marL="0" indent="0" algn="thaiDist" fontAlgn="base">
              <a:buNone/>
            </a:pPr>
            <a:r>
              <a:rPr lang="th-TH" sz="2600" b="1" dirty="0" smtClean="0">
                <a:solidFill>
                  <a:srgbClr val="FF0000"/>
                </a:solidFill>
              </a:rPr>
              <a:t>ข้อเสีย</a:t>
            </a:r>
            <a:endParaRPr lang="th-TH" sz="2600" dirty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th-TH" sz="2800" dirty="0" smtClean="0"/>
              <a:t>1. </a:t>
            </a:r>
            <a:r>
              <a:rPr lang="th-TH" sz="2800" dirty="0"/>
              <a:t>เป็นรูปแบบการเชื่อมต่อเครือข่ายที่สิ้นเปลืองสายสื่อสารมากที่สุด</a:t>
            </a:r>
          </a:p>
          <a:p>
            <a:pPr marL="0" indent="0" algn="thaiDist">
              <a:buSzPct val="100000"/>
              <a:buNone/>
            </a:pPr>
            <a:r>
              <a:rPr lang="th-TH" sz="2600" dirty="0" smtClean="0"/>
              <a:t> 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th-TH" sz="2600" dirty="0"/>
              <a:t/>
            </a:r>
            <a:br>
              <a:rPr lang="th-TH" sz="2600" dirty="0"/>
            </a:br>
            <a:endParaRPr lang="th-TH" sz="2600" dirty="0" smtClean="0"/>
          </a:p>
          <a:p>
            <a:pPr marL="0" indent="0" algn="thaiDist">
              <a:buSzPct val="100000"/>
              <a:buNone/>
            </a:pPr>
            <a:endParaRPr lang="th-TH" sz="2600" dirty="0"/>
          </a:p>
        </p:txBody>
      </p:sp>
      <p:pic>
        <p:nvPicPr>
          <p:cNvPr id="5122" name="Picture 2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19970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-18446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-16922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-15398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54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การส่งข้อมูลในระบบเครือข่าย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36078" cy="4925144"/>
          </a:xfrm>
        </p:spPr>
        <p:txBody>
          <a:bodyPr>
            <a:noAutofit/>
          </a:bodyPr>
          <a:lstStyle/>
          <a:p>
            <a:pPr marL="0" indent="0" algn="thaiDist">
              <a:buSzPct val="100000"/>
              <a:buNone/>
            </a:pPr>
            <a:r>
              <a:rPr lang="th-TH" sz="2800" dirty="0" smtClean="0"/>
              <a:t>    ทาง </a:t>
            </a:r>
            <a:r>
              <a:rPr lang="en-US" sz="2800" dirty="0" smtClean="0"/>
              <a:t>IEEE </a:t>
            </a:r>
            <a:r>
              <a:rPr lang="th-TH" sz="2800" dirty="0" smtClean="0"/>
              <a:t>ได้กำหนดมาตรฐานในการส่งข้อมูลของระบบเครือข่ายท้องถิ่น (</a:t>
            </a:r>
            <a:r>
              <a:rPr lang="en-US" sz="2800" dirty="0" smtClean="0"/>
              <a:t>LAN</a:t>
            </a:r>
            <a:r>
              <a:rPr lang="th-TH" sz="2800" dirty="0" smtClean="0"/>
              <a:t>)  แบบบัสไว้ 2 วิธีคือ</a:t>
            </a:r>
          </a:p>
          <a:p>
            <a:pPr marL="0" indent="0" algn="thaiDist">
              <a:buSzPct val="100000"/>
              <a:buNone/>
            </a:pPr>
            <a:r>
              <a:rPr lang="th-TH" sz="2800" dirty="0"/>
              <a:t> </a:t>
            </a:r>
            <a:r>
              <a:rPr lang="en-US" sz="2800" dirty="0" smtClean="0"/>
              <a:t>  1. CSMA/CD</a:t>
            </a:r>
          </a:p>
          <a:p>
            <a:pPr marL="0" indent="0" algn="thaiDist">
              <a:buSzPct val="100000"/>
              <a:buNone/>
            </a:pPr>
            <a:r>
              <a:rPr lang="en-US" sz="2800" dirty="0"/>
              <a:t> </a:t>
            </a:r>
            <a:r>
              <a:rPr lang="en-US" sz="2800" dirty="0" smtClean="0"/>
              <a:t>  2. Token Passing</a:t>
            </a:r>
            <a:endParaRPr lang="th-TH" sz="2800" dirty="0" smtClean="0"/>
          </a:p>
          <a:p>
            <a:pPr marL="0" indent="0" algn="thaiDist">
              <a:buSzPct val="100000"/>
              <a:buNone/>
            </a:pPr>
            <a:r>
              <a:rPr lang="en-US" sz="2800" dirty="0" smtClean="0"/>
              <a:t>    </a:t>
            </a:r>
            <a:r>
              <a:rPr lang="th-TH" sz="2800" dirty="0" smtClean="0"/>
              <a:t>โดยเทคนิคในการส่งข้อมูลในระบบเครือข่ายท้องถิ่นมีอยู่หลายชนิด แต่ถ้าจะแบ่งกันจริง ๆ แล้ว เทคนิคในการส่งข้อมูลที่ใช้กับสายส่งข้อมูลนั้น จะมีอยู่เพียง 2 ชนิดด้วยกัน คือ</a:t>
            </a:r>
            <a:endParaRPr lang="th-TH" sz="2800" dirty="0"/>
          </a:p>
          <a:p>
            <a:pPr marL="0" indent="0" algn="thaiDist">
              <a:buSzPct val="100000"/>
              <a:buNone/>
            </a:pPr>
            <a:r>
              <a:rPr lang="en-US" sz="2800" dirty="0"/>
              <a:t> </a:t>
            </a:r>
            <a:r>
              <a:rPr lang="en-US" sz="2800" dirty="0" smtClean="0"/>
              <a:t>  1</a:t>
            </a:r>
            <a:r>
              <a:rPr lang="en-US" sz="2800" dirty="0"/>
              <a:t>. </a:t>
            </a:r>
            <a:r>
              <a:rPr lang="th-TH" sz="2800" dirty="0" smtClean="0"/>
              <a:t>แบบเบสแบนด์ </a:t>
            </a:r>
            <a:r>
              <a:rPr lang="en-US" sz="2800" dirty="0" smtClean="0"/>
              <a:t>(Baseband)</a:t>
            </a:r>
            <a:endParaRPr lang="en-US" sz="2800" dirty="0"/>
          </a:p>
          <a:p>
            <a:pPr marL="0" indent="0" algn="thaiDist">
              <a:buSzPct val="100000"/>
              <a:buNone/>
            </a:pPr>
            <a:r>
              <a:rPr lang="en-US" sz="2800" dirty="0"/>
              <a:t>   2. </a:t>
            </a:r>
            <a:r>
              <a:rPr lang="th-TH" sz="2800" dirty="0" err="1" smtClean="0"/>
              <a:t>แบบบ</a:t>
            </a:r>
            <a:r>
              <a:rPr lang="th-TH" sz="2800" dirty="0" smtClean="0"/>
              <a:t>รอด</a:t>
            </a:r>
            <a:r>
              <a:rPr lang="th-TH" sz="2800" dirty="0" err="1" smtClean="0"/>
              <a:t>แบนด์</a:t>
            </a:r>
            <a:r>
              <a:rPr lang="th-TH" sz="2800" dirty="0" smtClean="0"/>
              <a:t> </a:t>
            </a:r>
            <a:r>
              <a:rPr lang="en-US" sz="2800" dirty="0" smtClean="0"/>
              <a:t>(Broadband)</a:t>
            </a:r>
            <a:endParaRPr lang="th-TH" sz="2800" dirty="0" smtClean="0"/>
          </a:p>
          <a:p>
            <a:pPr marL="0" indent="0" algn="thaiDist">
              <a:buSzPct val="100000"/>
              <a:buNone/>
            </a:pPr>
            <a:endParaRPr lang="th-TH" sz="2800" dirty="0"/>
          </a:p>
          <a:p>
            <a:pPr marL="0" indent="0" algn="thaiDist">
              <a:buSzPct val="100000"/>
              <a:buNone/>
            </a:pPr>
            <a:endParaRPr lang="th-TH" sz="2800" dirty="0" smtClean="0"/>
          </a:p>
          <a:p>
            <a:pPr marL="0" indent="0" algn="thaiDist">
              <a:buSzPct val="100000"/>
              <a:buNone/>
            </a:pPr>
            <a:endParaRPr lang="th-TH" sz="2800" dirty="0"/>
          </a:p>
          <a:p>
            <a:pPr marL="0" indent="0" algn="thaiDist">
              <a:buSzPct val="100000"/>
              <a:buNone/>
            </a:pPr>
            <a:endParaRPr lang="th-TH" sz="2800" dirty="0" smtClean="0"/>
          </a:p>
          <a:p>
            <a:pPr marL="0" indent="0" algn="thaiDist">
              <a:buSzPct val="100000"/>
              <a:buNone/>
            </a:pPr>
            <a:endParaRPr lang="th-TH" sz="2800" dirty="0"/>
          </a:p>
          <a:p>
            <a:pPr marL="0" indent="0" algn="thaiDist">
              <a:buSzPct val="100000"/>
              <a:buNone/>
            </a:pPr>
            <a:endParaRPr lang="th-TH" sz="2800" dirty="0" smtClean="0"/>
          </a:p>
          <a:p>
            <a:pPr marL="0" indent="0" algn="thaiDist">
              <a:buSzPct val="100000"/>
              <a:buNone/>
            </a:pPr>
            <a:r>
              <a:rPr lang="th-TH" sz="2000" dirty="0"/>
              <a:t/>
            </a:r>
            <a:br>
              <a:rPr lang="th-TH" sz="2000" dirty="0"/>
            </a:br>
            <a:endParaRPr lang="th-TH" sz="2000" dirty="0" smtClean="0"/>
          </a:p>
          <a:p>
            <a:pPr marL="0" indent="0" algn="thaiDist">
              <a:buSzPct val="100000"/>
              <a:buNone/>
            </a:pPr>
            <a:endParaRPr lang="th-TH" sz="2000" dirty="0"/>
          </a:p>
        </p:txBody>
      </p:sp>
      <p:pic>
        <p:nvPicPr>
          <p:cNvPr id="5122" name="Picture 2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19970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-18446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-16922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-15398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08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การส่งข้อมูลในระบบเครือข่าย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36078" cy="4925144"/>
          </a:xfrm>
        </p:spPr>
        <p:txBody>
          <a:bodyPr>
            <a:noAutofit/>
          </a:bodyPr>
          <a:lstStyle/>
          <a:p>
            <a:pPr marL="0" indent="0" algn="thaiDist">
              <a:buSzPct val="100000"/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1. </a:t>
            </a:r>
            <a:r>
              <a:rPr lang="th-TH" sz="2800" b="1" dirty="0" smtClean="0">
                <a:solidFill>
                  <a:srgbClr val="FFFF00"/>
                </a:solidFill>
              </a:rPr>
              <a:t>การส่งข้อมูลแบบเบสแบนด์ </a:t>
            </a:r>
            <a:r>
              <a:rPr lang="en-US" sz="2800" b="1" dirty="0" smtClean="0">
                <a:solidFill>
                  <a:srgbClr val="FFFF00"/>
                </a:solidFill>
              </a:rPr>
              <a:t>(Baseband)</a:t>
            </a:r>
          </a:p>
          <a:p>
            <a:pPr marL="0" indent="0" algn="thaiDist">
              <a:buSzPct val="100000"/>
              <a:buNone/>
            </a:pPr>
            <a:r>
              <a:rPr lang="th-TH" sz="2800" dirty="0"/>
              <a:t> </a:t>
            </a:r>
            <a:r>
              <a:rPr lang="th-TH" sz="2800" dirty="0" smtClean="0"/>
              <a:t>    การ</a:t>
            </a:r>
            <a:r>
              <a:rPr lang="th-TH" sz="2800" dirty="0"/>
              <a:t>ส่ง</a:t>
            </a:r>
            <a:r>
              <a:rPr lang="th-TH" sz="2800" dirty="0" smtClean="0"/>
              <a:t>ข้อมูลในระบบแบบเบสแบนด์นั้น จะมีช่องสื่อสารเพียงช่องเดียว ดังนั้นจะต้องมีเทคนิคในการจัดส่งข้อมูล เพื่อป้องกันการชนกันของข้อมูล ซึ่งเทคนิคที่นิยมใช้กัน คือ </a:t>
            </a:r>
            <a:r>
              <a:rPr lang="en-US" sz="2800" dirty="0" smtClean="0"/>
              <a:t>CSMA/CD (Carrier Sense </a:t>
            </a:r>
            <a:r>
              <a:rPr lang="en-US" sz="2800" dirty="0"/>
              <a:t>M</a:t>
            </a:r>
            <a:r>
              <a:rPr lang="en-US" sz="2800" dirty="0" smtClean="0"/>
              <a:t>ultiple Access with Collision Detection) </a:t>
            </a:r>
            <a:r>
              <a:rPr lang="th-TH" sz="2800" dirty="0" smtClean="0"/>
              <a:t>โดยอุปกรณ์ที่จะส่งข้อมูลนั้นจะคอยตรวจสอบว่า มีอุปกรณ์อื่นกำลังส่งข้อมูลอยู่หรือไม่ ถ้ามีก็จะคอยก่อน ถ้าไม่มีหรือว่าง ก็จะทำการส่งข้อมูลทันที ซึ่งระบบเครือข่าย </a:t>
            </a:r>
            <a:r>
              <a:rPr lang="en-US" sz="2800" dirty="0" smtClean="0"/>
              <a:t>LAN </a:t>
            </a:r>
            <a:r>
              <a:rPr lang="th-TH" sz="2800" dirty="0" smtClean="0"/>
              <a:t>จะใช้วิธีการส่งข้อมูลชนิดนี้</a:t>
            </a:r>
            <a:endParaRPr lang="th-TH" sz="2800" dirty="0"/>
          </a:p>
          <a:p>
            <a:pPr marL="0" indent="0" algn="thaiDist">
              <a:buSzPct val="100000"/>
              <a:buNone/>
            </a:pPr>
            <a:endParaRPr lang="th-TH" sz="2800" dirty="0" smtClean="0"/>
          </a:p>
          <a:p>
            <a:pPr marL="0" indent="0" algn="thaiDist">
              <a:buSzPct val="100000"/>
              <a:buNone/>
            </a:pPr>
            <a:endParaRPr lang="th-TH" sz="2800" dirty="0"/>
          </a:p>
          <a:p>
            <a:pPr marL="0" indent="0" algn="thaiDist">
              <a:buSzPct val="100000"/>
              <a:buNone/>
            </a:pPr>
            <a:endParaRPr lang="th-TH" sz="2800" dirty="0" smtClean="0"/>
          </a:p>
          <a:p>
            <a:pPr marL="0" indent="0" algn="thaiDist">
              <a:buSzPct val="100000"/>
              <a:buNone/>
            </a:pPr>
            <a:endParaRPr lang="th-TH" sz="2800" dirty="0"/>
          </a:p>
          <a:p>
            <a:pPr marL="0" indent="0" algn="thaiDist">
              <a:buSzPct val="100000"/>
              <a:buNone/>
            </a:pPr>
            <a:endParaRPr lang="th-TH" sz="2800" dirty="0" smtClean="0"/>
          </a:p>
          <a:p>
            <a:pPr marL="0" indent="0" algn="thaiDist">
              <a:buSzPct val="100000"/>
              <a:buNone/>
            </a:pPr>
            <a:r>
              <a:rPr lang="th-TH" sz="2000" dirty="0"/>
              <a:t/>
            </a:r>
            <a:br>
              <a:rPr lang="th-TH" sz="2000" dirty="0"/>
            </a:br>
            <a:endParaRPr lang="th-TH" sz="2000" dirty="0" smtClean="0"/>
          </a:p>
          <a:p>
            <a:pPr marL="0" indent="0" algn="thaiDist">
              <a:buSzPct val="100000"/>
              <a:buNone/>
            </a:pPr>
            <a:endParaRPr lang="th-TH" sz="2000" dirty="0"/>
          </a:p>
        </p:txBody>
      </p:sp>
      <p:pic>
        <p:nvPicPr>
          <p:cNvPr id="5122" name="Picture 2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19970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-18446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-16922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-15398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75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การส่งข้อมูลในระบบเครือข่าย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36078" cy="4925144"/>
          </a:xfrm>
        </p:spPr>
        <p:txBody>
          <a:bodyPr>
            <a:noAutofit/>
          </a:bodyPr>
          <a:lstStyle/>
          <a:p>
            <a:pPr marL="0" indent="0" algn="thaiDist">
              <a:buSzPct val="100000"/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2</a:t>
            </a:r>
            <a:r>
              <a:rPr lang="en-US" sz="2800" b="1" dirty="0">
                <a:solidFill>
                  <a:srgbClr val="FFFF00"/>
                </a:solidFill>
              </a:rPr>
              <a:t>. </a:t>
            </a:r>
            <a:r>
              <a:rPr lang="th-TH" sz="2800" b="1" dirty="0">
                <a:solidFill>
                  <a:srgbClr val="FFFF00"/>
                </a:solidFill>
              </a:rPr>
              <a:t>การส่งข้อมูล</a:t>
            </a:r>
            <a:r>
              <a:rPr lang="th-TH" sz="2800" b="1" dirty="0" err="1" smtClean="0">
                <a:solidFill>
                  <a:srgbClr val="FFFF00"/>
                </a:solidFill>
              </a:rPr>
              <a:t>แบบบ</a:t>
            </a:r>
            <a:r>
              <a:rPr lang="th-TH" sz="2800" b="1" dirty="0" smtClean="0">
                <a:solidFill>
                  <a:srgbClr val="FFFF00"/>
                </a:solidFill>
              </a:rPr>
              <a:t>รอด</a:t>
            </a:r>
            <a:r>
              <a:rPr lang="th-TH" sz="2800" b="1" dirty="0" err="1" smtClean="0">
                <a:solidFill>
                  <a:srgbClr val="FFFF00"/>
                </a:solidFill>
              </a:rPr>
              <a:t>แบนด์</a:t>
            </a:r>
            <a:r>
              <a:rPr lang="th-TH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(Broadband)</a:t>
            </a:r>
            <a:endParaRPr lang="th-TH" sz="2800" b="1" dirty="0" smtClean="0">
              <a:solidFill>
                <a:srgbClr val="FFFF00"/>
              </a:solidFill>
            </a:endParaRPr>
          </a:p>
          <a:p>
            <a:pPr marL="0" indent="0" algn="thaiDist">
              <a:buSzPct val="100000"/>
              <a:buNone/>
            </a:pPr>
            <a:r>
              <a:rPr lang="th-TH" sz="2800" dirty="0" smtClean="0"/>
              <a:t>     การ</a:t>
            </a:r>
            <a:r>
              <a:rPr lang="th-TH" sz="2800" dirty="0"/>
              <a:t>ส่งข้อมูลใน</a:t>
            </a:r>
            <a:r>
              <a:rPr lang="th-TH" sz="2800" dirty="0" smtClean="0"/>
              <a:t>ระบบ</a:t>
            </a:r>
            <a:r>
              <a:rPr lang="th-TH" sz="2800" dirty="0" err="1"/>
              <a:t>แบบบ</a:t>
            </a:r>
            <a:r>
              <a:rPr lang="th-TH" sz="2800" dirty="0"/>
              <a:t>รอด</a:t>
            </a:r>
            <a:r>
              <a:rPr lang="th-TH" sz="2800" dirty="0" err="1" smtClean="0"/>
              <a:t>แบนด์</a:t>
            </a:r>
            <a:r>
              <a:rPr lang="th-TH" sz="2800" dirty="0" smtClean="0"/>
              <a:t>นี้ จะเป็นการส่งข้อมูลหลายช่องทาง ด้วยความถี่ที่แตกต่างกัน โดยใช้สายสัญญาณของคลื่นวิทยุในการส่งข้อมูลสัญญาณเดียวหรือหลายสัญญาณบน</a:t>
            </a:r>
            <a:r>
              <a:rPr lang="th-TH" sz="2800" dirty="0"/>
              <a:t>ส</a:t>
            </a:r>
            <a:r>
              <a:rPr lang="th-TH" sz="2800" dirty="0" smtClean="0"/>
              <a:t>ายส่งข้อมูลเส้นเดียว เช่น การส่งข้อมูลพร้อมกับเสียงและสัญญาณวิดีโอ สายสัญญาณชนิดนี้ราคาค่อนข้างแพง เมื่อเทียบกับสายแบบเบสแบนด์</a:t>
            </a:r>
            <a:endParaRPr lang="th-TH" sz="2800" dirty="0"/>
          </a:p>
          <a:p>
            <a:pPr marL="0" indent="0" algn="thaiDist">
              <a:buSzPct val="100000"/>
              <a:buNone/>
            </a:pPr>
            <a:endParaRPr lang="th-TH" sz="2800" dirty="0" smtClean="0"/>
          </a:p>
          <a:p>
            <a:pPr marL="0" indent="0" algn="thaiDist">
              <a:buSzPct val="100000"/>
              <a:buNone/>
            </a:pPr>
            <a:endParaRPr lang="th-TH" sz="2800" dirty="0"/>
          </a:p>
          <a:p>
            <a:pPr marL="0" indent="0" algn="thaiDist">
              <a:buSzPct val="100000"/>
              <a:buNone/>
            </a:pPr>
            <a:endParaRPr lang="th-TH" sz="2800" dirty="0" smtClean="0"/>
          </a:p>
          <a:p>
            <a:pPr marL="0" indent="0" algn="thaiDist">
              <a:buSzPct val="100000"/>
              <a:buNone/>
            </a:pPr>
            <a:endParaRPr lang="th-TH" sz="2800" dirty="0"/>
          </a:p>
          <a:p>
            <a:pPr marL="0" indent="0" algn="thaiDist">
              <a:buSzPct val="100000"/>
              <a:buNone/>
            </a:pPr>
            <a:endParaRPr lang="th-TH" sz="2800" dirty="0" smtClean="0"/>
          </a:p>
          <a:p>
            <a:pPr marL="0" indent="0" algn="thaiDist">
              <a:buSzPct val="100000"/>
              <a:buNone/>
            </a:pPr>
            <a:r>
              <a:rPr lang="th-TH" sz="2000" dirty="0"/>
              <a:t/>
            </a:r>
            <a:br>
              <a:rPr lang="th-TH" sz="2000" dirty="0"/>
            </a:br>
            <a:endParaRPr lang="th-TH" sz="2000" dirty="0" smtClean="0"/>
          </a:p>
          <a:p>
            <a:pPr marL="0" indent="0" algn="thaiDist">
              <a:buSzPct val="100000"/>
              <a:buNone/>
            </a:pPr>
            <a:endParaRPr lang="th-TH" sz="2000" dirty="0"/>
          </a:p>
        </p:txBody>
      </p:sp>
      <p:pic>
        <p:nvPicPr>
          <p:cNvPr id="5122" name="Picture 2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19970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-18446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-16922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-15398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26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การแบ่งกันใช้สายส่งข้อมูล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36078" cy="4925144"/>
          </a:xfrm>
        </p:spPr>
        <p:txBody>
          <a:bodyPr>
            <a:noAutofit/>
          </a:bodyPr>
          <a:lstStyle/>
          <a:p>
            <a:pPr marL="0" indent="0" algn="thaiDist">
              <a:buSzPct val="100000"/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1.CSMA/CD </a:t>
            </a:r>
            <a:r>
              <a:rPr lang="en-US" sz="2800" dirty="0">
                <a:solidFill>
                  <a:srgbClr val="FFFF00"/>
                </a:solidFill>
              </a:rPr>
              <a:t>(Carrier Sense Multiple Access with Collision </a:t>
            </a:r>
            <a:r>
              <a:rPr lang="en-US" sz="2800" dirty="0" smtClean="0">
                <a:solidFill>
                  <a:srgbClr val="FFFF00"/>
                </a:solidFill>
              </a:rPr>
              <a:t>	           Detection</a:t>
            </a:r>
            <a:r>
              <a:rPr lang="en-US" sz="2800" dirty="0">
                <a:solidFill>
                  <a:srgbClr val="FFFF00"/>
                </a:solidFill>
              </a:rPr>
              <a:t>)</a:t>
            </a:r>
            <a:r>
              <a:rPr lang="en-US" sz="2800" dirty="0" smtClean="0">
                <a:solidFill>
                  <a:srgbClr val="FFFF00"/>
                </a:solidFill>
              </a:rPr>
              <a:t>    </a:t>
            </a:r>
            <a:endParaRPr lang="th-TH" sz="2800" dirty="0" smtClean="0">
              <a:solidFill>
                <a:srgbClr val="FFFF00"/>
              </a:solidFill>
            </a:endParaRPr>
          </a:p>
          <a:p>
            <a:pPr marL="0" indent="0" algn="thaiDist">
              <a:buSzPct val="100000"/>
              <a:buNone/>
            </a:pPr>
            <a:r>
              <a:rPr lang="th-TH" sz="2800" dirty="0">
                <a:solidFill>
                  <a:srgbClr val="FFFF00"/>
                </a:solidFill>
              </a:rPr>
              <a:t> </a:t>
            </a:r>
            <a:r>
              <a:rPr lang="th-TH" sz="2800" dirty="0" smtClean="0">
                <a:solidFill>
                  <a:srgbClr val="FFFF00"/>
                </a:solidFill>
              </a:rPr>
              <a:t>    </a:t>
            </a:r>
            <a:r>
              <a:rPr lang="th-TH" sz="2800" dirty="0" smtClean="0"/>
              <a:t>วิธีนี้จะใช้สายสัญญาณชุดเดียวในการส่งข้อมูล โดยวิธีการนี้จะเป็นวิธีที่ให้คอมพิวเตอร์แต่ละเครื่องคอยฟังและตรวจสอบว่า สายว่างหรือไหม (</a:t>
            </a:r>
            <a:r>
              <a:rPr lang="en-US" sz="2800" dirty="0" smtClean="0"/>
              <a:t>Carrier Detection</a:t>
            </a:r>
            <a:r>
              <a:rPr lang="th-TH" sz="2800" dirty="0" smtClean="0"/>
              <a:t>) ถ้าว่างก็จะเริ่มทำการส่งสัญญาณออกมา ถ้าสายว่างข้อมูลที่ส่งไปก็จะถึงผู้รับทันที่ แต่ในการเริ่มส่งสัญญาณนี้อาจจะตรงกับสถานีอื่น ๆ ก็ได้ ดังนั้นก็จะเกิดสัญญาณชนกัน ทำให้ข้อมูลนั้นไม่สามารถส่งไปถึงผู้รับได้ เมื่อเกิดสัญญาณชนกันแล้ว แต่ละเครื่องที่จะส่งข้อมูลมานั้นก็จะหยุดส่งและรอ โดยการนับถอยหลังของเวลาที่สุ่มมาให้แตกต่างกันระหว่างแต่ละเครื่องเมื่อครบเวลาที่นับถอยหลังในแต่ละเครื่องแล้ว ก็จะทำการส่งข้อมูลไปใหม่ ซึ่งในการส่งครั้งใหม่นี้ก็จะไม่มีการชนกันของข้อมูลเดิมอีก</a:t>
            </a:r>
          </a:p>
          <a:p>
            <a:pPr marL="0" indent="0" algn="thaiDist">
              <a:buSzPct val="100000"/>
              <a:buNone/>
            </a:pPr>
            <a:endParaRPr lang="th-TH" sz="2800" dirty="0"/>
          </a:p>
          <a:p>
            <a:pPr marL="0" indent="0" algn="thaiDist">
              <a:buSzPct val="100000"/>
              <a:buNone/>
            </a:pPr>
            <a:endParaRPr lang="th-TH" sz="2800" dirty="0" smtClean="0"/>
          </a:p>
          <a:p>
            <a:pPr marL="0" indent="0" algn="thaiDist">
              <a:buSzPct val="100000"/>
              <a:buNone/>
            </a:pPr>
            <a:endParaRPr lang="th-TH" sz="2800" dirty="0"/>
          </a:p>
          <a:p>
            <a:pPr marL="0" indent="0" algn="thaiDist">
              <a:buSzPct val="100000"/>
              <a:buNone/>
            </a:pPr>
            <a:endParaRPr lang="th-TH" sz="2800" dirty="0" smtClean="0"/>
          </a:p>
          <a:p>
            <a:pPr marL="0" indent="0" algn="thaiDist">
              <a:buSzPct val="100000"/>
              <a:buNone/>
            </a:pPr>
            <a:endParaRPr lang="th-TH" sz="2800" dirty="0"/>
          </a:p>
          <a:p>
            <a:pPr marL="0" indent="0" algn="thaiDist">
              <a:buSzPct val="100000"/>
              <a:buNone/>
            </a:pPr>
            <a:endParaRPr lang="th-TH" sz="2800" dirty="0" smtClean="0"/>
          </a:p>
          <a:p>
            <a:pPr marL="0" indent="0" algn="thaiDist">
              <a:buSzPct val="100000"/>
              <a:buNone/>
            </a:pPr>
            <a:r>
              <a:rPr lang="th-TH" sz="2000" dirty="0"/>
              <a:t/>
            </a:r>
            <a:br>
              <a:rPr lang="th-TH" sz="2000" dirty="0"/>
            </a:br>
            <a:endParaRPr lang="th-TH" sz="2000" dirty="0" smtClean="0"/>
          </a:p>
          <a:p>
            <a:pPr marL="0" indent="0" algn="thaiDist">
              <a:buSzPct val="100000"/>
              <a:buNone/>
            </a:pPr>
            <a:endParaRPr lang="th-TH" sz="2000" dirty="0"/>
          </a:p>
        </p:txBody>
      </p:sp>
      <p:pic>
        <p:nvPicPr>
          <p:cNvPr id="5122" name="Picture 2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19970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-18446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-16922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-15398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92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การแบ่งกันใช้สายส่งข้อมูล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1573" y="5719152"/>
            <a:ext cx="8236078" cy="806192"/>
          </a:xfrm>
        </p:spPr>
        <p:txBody>
          <a:bodyPr>
            <a:noAutofit/>
          </a:bodyPr>
          <a:lstStyle/>
          <a:p>
            <a:pPr marL="0" indent="0" algn="thaiDist">
              <a:buSzPct val="100000"/>
              <a:buNone/>
            </a:pPr>
            <a:r>
              <a:rPr lang="th-TH" sz="2400" b="1" dirty="0" smtClean="0">
                <a:solidFill>
                  <a:srgbClr val="FFFF00"/>
                </a:solidFill>
              </a:rPr>
              <a:t>ภาพที่ 3.6 แสดงการแบ่งกันใช้สายเพื่อส่งข้อมูลแบบ </a:t>
            </a:r>
          </a:p>
          <a:p>
            <a:pPr marL="0" indent="0" algn="thaiDist">
              <a:buSzPct val="100000"/>
              <a:buNone/>
            </a:pPr>
            <a:r>
              <a:rPr lang="en-US" sz="1600" b="1" dirty="0" smtClean="0">
                <a:solidFill>
                  <a:srgbClr val="FFFF00"/>
                </a:solidFill>
              </a:rPr>
              <a:t>	  CSMA/CD </a:t>
            </a:r>
            <a:r>
              <a:rPr lang="en-US" sz="1600" b="1" dirty="0">
                <a:solidFill>
                  <a:srgbClr val="FFFF00"/>
                </a:solidFill>
              </a:rPr>
              <a:t>(Carrier Sense Multiple Access with Collision </a:t>
            </a:r>
            <a:r>
              <a:rPr lang="en-US" sz="1600" b="1" dirty="0" smtClean="0">
                <a:solidFill>
                  <a:srgbClr val="FFFF00"/>
                </a:solidFill>
              </a:rPr>
              <a:t>Detection</a:t>
            </a:r>
            <a:r>
              <a:rPr lang="en-US" sz="1600" b="1" dirty="0">
                <a:solidFill>
                  <a:srgbClr val="FFFF00"/>
                </a:solidFill>
              </a:rPr>
              <a:t>)</a:t>
            </a:r>
            <a:r>
              <a:rPr lang="en-US" sz="1600" b="1" dirty="0" smtClean="0">
                <a:solidFill>
                  <a:srgbClr val="FFFF00"/>
                </a:solidFill>
              </a:rPr>
              <a:t>    </a:t>
            </a:r>
            <a:endParaRPr lang="th-TH" sz="1600" b="1" dirty="0"/>
          </a:p>
          <a:p>
            <a:pPr marL="0" indent="0" algn="thaiDist">
              <a:buSzPct val="100000"/>
              <a:buNone/>
            </a:pPr>
            <a:endParaRPr lang="th-TH" sz="1600" b="1" dirty="0" smtClean="0"/>
          </a:p>
          <a:p>
            <a:pPr marL="0" indent="0" algn="thaiDist">
              <a:buSzPct val="100000"/>
              <a:buNone/>
            </a:pPr>
            <a:endParaRPr lang="th-TH" sz="1600" b="1" dirty="0"/>
          </a:p>
          <a:p>
            <a:pPr marL="0" indent="0" algn="thaiDist">
              <a:buSzPct val="100000"/>
              <a:buNone/>
            </a:pPr>
            <a:endParaRPr lang="th-TH" sz="1600" b="1" dirty="0" smtClean="0"/>
          </a:p>
          <a:p>
            <a:pPr marL="0" indent="0" algn="thaiDist">
              <a:buSzPct val="100000"/>
              <a:buNone/>
            </a:pPr>
            <a:endParaRPr lang="th-TH" sz="1600" b="1" dirty="0"/>
          </a:p>
          <a:p>
            <a:pPr marL="0" indent="0" algn="thaiDist">
              <a:buSzPct val="100000"/>
              <a:buNone/>
            </a:pPr>
            <a:endParaRPr lang="th-TH" sz="1600" b="1" dirty="0" smtClean="0"/>
          </a:p>
          <a:p>
            <a:pPr marL="0" indent="0" algn="thaiDist">
              <a:buSzPct val="100000"/>
              <a:buNone/>
            </a:pPr>
            <a:r>
              <a:rPr lang="th-TH" sz="1200" b="1" dirty="0"/>
              <a:t/>
            </a:r>
            <a:br>
              <a:rPr lang="th-TH" sz="1200" b="1" dirty="0"/>
            </a:br>
            <a:endParaRPr lang="th-TH" sz="1200" b="1" dirty="0" smtClean="0"/>
          </a:p>
          <a:p>
            <a:pPr marL="0" indent="0" algn="thaiDist">
              <a:buSzPct val="100000"/>
              <a:buNone/>
            </a:pPr>
            <a:endParaRPr lang="th-TH" sz="1200" b="1" dirty="0"/>
          </a:p>
        </p:txBody>
      </p:sp>
      <p:pic>
        <p:nvPicPr>
          <p:cNvPr id="5122" name="Picture 2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19970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-18446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-16922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-15398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s://coredotnet.files.wordpress.com/2007/09/clip-image0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848" y="1700808"/>
            <a:ext cx="433387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90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การแบ่งกันใช้สายส่งข้อมูล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36078" cy="4925144"/>
          </a:xfrm>
        </p:spPr>
        <p:txBody>
          <a:bodyPr>
            <a:noAutofit/>
          </a:bodyPr>
          <a:lstStyle/>
          <a:p>
            <a:pPr marL="0" indent="0" algn="thaiDist">
              <a:buSzPct val="100000"/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2. Token Passing</a:t>
            </a:r>
            <a:endParaRPr lang="th-TH" sz="2800" dirty="0" smtClean="0">
              <a:solidFill>
                <a:srgbClr val="FFFF00"/>
              </a:solidFill>
            </a:endParaRPr>
          </a:p>
          <a:p>
            <a:pPr marL="0" indent="0" algn="thaiDist">
              <a:buSzPct val="100000"/>
              <a:buNone/>
            </a:pPr>
            <a:r>
              <a:rPr lang="th-TH" sz="2800" dirty="0">
                <a:solidFill>
                  <a:srgbClr val="FFFF00"/>
                </a:solidFill>
              </a:rPr>
              <a:t> </a:t>
            </a:r>
            <a:r>
              <a:rPr lang="th-TH" sz="2800" dirty="0" smtClean="0">
                <a:solidFill>
                  <a:srgbClr val="FFFF00"/>
                </a:solidFill>
              </a:rPr>
              <a:t>    </a:t>
            </a:r>
            <a:r>
              <a:rPr lang="th-TH" sz="2800" dirty="0" smtClean="0"/>
              <a:t>วิธีนี้สามารถใช้กับ </a:t>
            </a:r>
            <a:r>
              <a:rPr lang="en-US" sz="2800" dirty="0" smtClean="0"/>
              <a:t>Topology </a:t>
            </a:r>
            <a:r>
              <a:rPr lang="th-TH" sz="2800" dirty="0" smtClean="0"/>
              <a:t>หลายแบบด้วยกัน เช่น </a:t>
            </a:r>
            <a:r>
              <a:rPr lang="en-US" sz="2800" dirty="0" smtClean="0"/>
              <a:t>Bus, Star, Ring </a:t>
            </a:r>
            <a:r>
              <a:rPr lang="th-TH" sz="2800" dirty="0" smtClean="0"/>
              <a:t>โดยวิธีนี้จะมีคอมพิวเตอร์เพียงเครื่องเดียวในช่วงเวลาหนึ่งที่มีสิทธิในการส่งข้อมูล โดยมีรหัส </a:t>
            </a:r>
            <a:r>
              <a:rPr lang="en-US" sz="2800" dirty="0" smtClean="0"/>
              <a:t>Token </a:t>
            </a:r>
            <a:r>
              <a:rPr lang="th-TH" sz="2800" dirty="0" smtClean="0"/>
              <a:t>เก็บไว้และเมื่อทำการส่งข้อมูลออกไปแล้ว ก็จะทำการส่งรหัส </a:t>
            </a:r>
            <a:r>
              <a:rPr lang="en-US" sz="2800" dirty="0" smtClean="0"/>
              <a:t>Token</a:t>
            </a:r>
            <a:r>
              <a:rPr lang="th-TH" sz="2800" dirty="0" smtClean="0"/>
              <a:t> นี้ออกไปให้กับเครื่องอื่น ๆ ตามลำดับที่ได้กำหนดไว้ ถ้าเครื่องนั้นต้องการส่งข้อมูลก็ให้ส่งข้อมูลออกมาก่อน แล้วค่อยส่งรหัสออกไปให้เครื่องอื่นทราบตามลำดับ ซึ่งวิธีนี้ จะทำให้ทุกเครื่องในเครือข่ายได้รับสิทธิในการส่งข้อมูล 1 ครั้ง ภายใน 1 รอบการทำงาน ทำให้สามารถจำกัดเวลาได้ว่าจะส่งข้อมูลออกไปได้ภายในกี่ </a:t>
            </a:r>
            <a:r>
              <a:rPr lang="en-US" sz="2800" dirty="0" err="1" smtClean="0"/>
              <a:t>milisecond</a:t>
            </a:r>
            <a:endParaRPr lang="th-TH" sz="2800" dirty="0" smtClean="0"/>
          </a:p>
          <a:p>
            <a:pPr marL="0" indent="0" algn="thaiDist">
              <a:buSzPct val="100000"/>
              <a:buNone/>
            </a:pPr>
            <a:endParaRPr lang="th-TH" sz="2800" dirty="0"/>
          </a:p>
          <a:p>
            <a:pPr marL="0" indent="0" algn="thaiDist">
              <a:buSzPct val="100000"/>
              <a:buNone/>
            </a:pPr>
            <a:endParaRPr lang="th-TH" sz="2800" dirty="0" smtClean="0"/>
          </a:p>
          <a:p>
            <a:pPr marL="0" indent="0" algn="thaiDist">
              <a:buSzPct val="100000"/>
              <a:buNone/>
            </a:pPr>
            <a:endParaRPr lang="th-TH" sz="2800" dirty="0"/>
          </a:p>
          <a:p>
            <a:pPr marL="0" indent="0" algn="thaiDist">
              <a:buSzPct val="100000"/>
              <a:buNone/>
            </a:pPr>
            <a:endParaRPr lang="th-TH" sz="2800" dirty="0" smtClean="0"/>
          </a:p>
          <a:p>
            <a:pPr marL="0" indent="0" algn="thaiDist">
              <a:buSzPct val="100000"/>
              <a:buNone/>
            </a:pPr>
            <a:endParaRPr lang="th-TH" sz="2800" dirty="0"/>
          </a:p>
          <a:p>
            <a:pPr marL="0" indent="0" algn="thaiDist">
              <a:buSzPct val="100000"/>
              <a:buNone/>
            </a:pPr>
            <a:endParaRPr lang="th-TH" sz="2800" dirty="0" smtClean="0"/>
          </a:p>
          <a:p>
            <a:pPr marL="0" indent="0" algn="thaiDist">
              <a:buSzPct val="100000"/>
              <a:buNone/>
            </a:pPr>
            <a:r>
              <a:rPr lang="th-TH" sz="2000" dirty="0"/>
              <a:t/>
            </a:r>
            <a:br>
              <a:rPr lang="th-TH" sz="2000" dirty="0"/>
            </a:br>
            <a:endParaRPr lang="th-TH" sz="2000" dirty="0" smtClean="0"/>
          </a:p>
          <a:p>
            <a:pPr marL="0" indent="0" algn="thaiDist">
              <a:buSzPct val="100000"/>
              <a:buNone/>
            </a:pPr>
            <a:endParaRPr lang="th-TH" sz="2000" dirty="0"/>
          </a:p>
        </p:txBody>
      </p:sp>
      <p:pic>
        <p:nvPicPr>
          <p:cNvPr id="5122" name="Picture 2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19970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-18446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-16922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-15398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3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การแบ่งกันใช้สายส่งข้อมูล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1573" y="5877272"/>
            <a:ext cx="8236078" cy="648072"/>
          </a:xfrm>
        </p:spPr>
        <p:txBody>
          <a:bodyPr>
            <a:noAutofit/>
          </a:bodyPr>
          <a:lstStyle/>
          <a:p>
            <a:pPr marL="0" indent="0" algn="ctr">
              <a:buSzPct val="100000"/>
              <a:buNone/>
            </a:pPr>
            <a:r>
              <a:rPr lang="th-TH" sz="2800" b="1" dirty="0" smtClean="0">
                <a:solidFill>
                  <a:srgbClr val="FFFF00"/>
                </a:solidFill>
              </a:rPr>
              <a:t>ภาพที่ 3.7 แสดงการแบ่งกันใช้สายเพื่อส่งข้อมูลแบบ </a:t>
            </a:r>
            <a:r>
              <a:rPr lang="en-US" sz="2000" b="1" dirty="0" smtClean="0">
                <a:solidFill>
                  <a:srgbClr val="FFFF00"/>
                </a:solidFill>
              </a:rPr>
              <a:t>Token Passing (A)</a:t>
            </a:r>
            <a:endParaRPr lang="th-TH" sz="2000" b="1" dirty="0"/>
          </a:p>
          <a:p>
            <a:pPr marL="0" indent="0" algn="ctr">
              <a:buSzPct val="100000"/>
              <a:buNone/>
            </a:pPr>
            <a:endParaRPr lang="th-TH" sz="2000" b="1" dirty="0"/>
          </a:p>
          <a:p>
            <a:pPr marL="0" indent="0" algn="ctr">
              <a:buSzPct val="100000"/>
              <a:buNone/>
            </a:pPr>
            <a:endParaRPr lang="th-TH" sz="1800" b="1" dirty="0" smtClean="0"/>
          </a:p>
          <a:p>
            <a:pPr marL="0" indent="0" algn="ctr">
              <a:buSzPct val="100000"/>
              <a:buNone/>
            </a:pPr>
            <a:endParaRPr lang="th-TH" sz="1800" b="1" dirty="0"/>
          </a:p>
          <a:p>
            <a:pPr marL="0" indent="0" algn="ctr">
              <a:buSzPct val="100000"/>
              <a:buNone/>
            </a:pPr>
            <a:endParaRPr lang="th-TH" sz="1800" b="1" dirty="0" smtClean="0"/>
          </a:p>
          <a:p>
            <a:pPr marL="0" indent="0" algn="ctr">
              <a:buSzPct val="100000"/>
              <a:buNone/>
            </a:pPr>
            <a:endParaRPr lang="th-TH" sz="1800" b="1" dirty="0"/>
          </a:p>
          <a:p>
            <a:pPr marL="0" indent="0" algn="ctr">
              <a:buSzPct val="100000"/>
              <a:buNone/>
            </a:pPr>
            <a:endParaRPr lang="th-TH" sz="1800" b="1" dirty="0" smtClean="0"/>
          </a:p>
          <a:p>
            <a:pPr marL="0" indent="0" algn="ctr">
              <a:buSzPct val="100000"/>
              <a:buNone/>
            </a:pPr>
            <a:r>
              <a:rPr lang="th-TH" sz="1400" b="1" dirty="0"/>
              <a:t/>
            </a:r>
            <a:br>
              <a:rPr lang="th-TH" sz="1400" b="1" dirty="0"/>
            </a:br>
            <a:endParaRPr lang="th-TH" sz="1400" b="1" dirty="0" smtClean="0"/>
          </a:p>
          <a:p>
            <a:pPr marL="0" indent="0" algn="ctr">
              <a:buSzPct val="100000"/>
              <a:buNone/>
            </a:pPr>
            <a:endParaRPr lang="th-TH" sz="1400" b="1" dirty="0"/>
          </a:p>
        </p:txBody>
      </p:sp>
      <p:pic>
        <p:nvPicPr>
          <p:cNvPr id="5122" name="Picture 2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19970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-18446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-16922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-15398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02" y="1772816"/>
            <a:ext cx="47625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10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>แผงวงจรเครือข่าย </a:t>
            </a:r>
            <a:r>
              <a:rPr lang="en-US" sz="3600" b="1" dirty="0" smtClean="0"/>
              <a:t>(Network Interface Card: NIC)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thaiDist">
              <a:buSzPct val="100000"/>
              <a:buNone/>
            </a:pPr>
            <a:r>
              <a:rPr lang="th-TH" dirty="0" smtClean="0"/>
              <a:t>แผงวงจรเครือข่ายแบบ </a:t>
            </a:r>
            <a:r>
              <a:rPr lang="en-US" dirty="0" smtClean="0"/>
              <a:t>Ethernet Interface Card </a:t>
            </a:r>
            <a:r>
              <a:rPr lang="th-TH" dirty="0" smtClean="0"/>
              <a:t>ที่นิยมใช้กันในระบบเครือข่ายท้องถิ่น </a:t>
            </a:r>
            <a:r>
              <a:rPr lang="en-US" dirty="0" smtClean="0"/>
              <a:t>(LAN) </a:t>
            </a:r>
            <a:r>
              <a:rPr lang="th-TH" dirty="0" smtClean="0"/>
              <a:t>นั้นทางบริษัท </a:t>
            </a:r>
            <a:r>
              <a:rPr lang="en-US" dirty="0" smtClean="0"/>
              <a:t>Novell </a:t>
            </a:r>
            <a:r>
              <a:rPr lang="th-TH" dirty="0" smtClean="0"/>
              <a:t>ถือเป็นบริษัทที่พัฒนาด้านเครือข่ายที่เป็นผู้ริเริ่มนั้น ได้มีไดร์ฟเวอร์มาตรฐานที่สามารถใช้งานกับแผงวงจรเครือข่ายแทบทุกชนิด เรียก </a:t>
            </a:r>
            <a:r>
              <a:rPr lang="en-US" dirty="0" smtClean="0"/>
              <a:t>NE2000 </a:t>
            </a:r>
            <a:r>
              <a:rPr lang="th-TH" dirty="0" smtClean="0"/>
              <a:t>ซึ่งแผงวงจรเครือข่ายของ   แต่ละบริษัทที่ผลิต มักจะมีความ </a:t>
            </a:r>
            <a:r>
              <a:rPr lang="en-US" dirty="0" err="1" smtClean="0"/>
              <a:t>compatable</a:t>
            </a:r>
            <a:r>
              <a:rPr lang="en-US" dirty="0" smtClean="0"/>
              <a:t> </a:t>
            </a:r>
            <a:r>
              <a:rPr lang="th-TH" dirty="0" smtClean="0"/>
              <a:t>หรือ </a:t>
            </a:r>
            <a:r>
              <a:rPr lang="en-US" dirty="0" smtClean="0"/>
              <a:t>Support</a:t>
            </a:r>
            <a:r>
              <a:rPr lang="th-TH" dirty="0" smtClean="0"/>
              <a:t> กับไดร์ฟเวอร์นี้ คือสามารถใช้</a:t>
            </a:r>
            <a:r>
              <a:rPr lang="th-TH" dirty="0"/>
              <a:t>ไดร์ฟเวอร์</a:t>
            </a:r>
            <a:r>
              <a:rPr lang="th-TH" dirty="0" smtClean="0"/>
              <a:t> </a:t>
            </a:r>
            <a:r>
              <a:rPr lang="en-US" dirty="0" smtClean="0"/>
              <a:t>NE2000</a:t>
            </a:r>
            <a:r>
              <a:rPr lang="th-TH" dirty="0" smtClean="0"/>
              <a:t> กับแผงวงจรเครือข่ายของ แต่ละบริษัทได้</a:t>
            </a:r>
          </a:p>
          <a:p>
            <a:pPr marL="0" indent="0" algn="thaiDist">
              <a:buSzPct val="100000"/>
              <a:buNone/>
            </a:pPr>
            <a:r>
              <a:rPr lang="th-TH" dirty="0"/>
              <a:t> </a:t>
            </a:r>
            <a:r>
              <a:rPr lang="th-TH" dirty="0" smtClean="0"/>
              <a:t>     แต่อย่างไรก็</a:t>
            </a:r>
            <a:r>
              <a:rPr lang="th-TH" dirty="0"/>
              <a:t>ตาม การใช้ไดร์ฟเวอร์ </a:t>
            </a:r>
            <a:r>
              <a:rPr lang="th-TH" dirty="0" smtClean="0"/>
              <a:t>เฉพาะของแผงวงจรเครือข่ายนั้น ๆ จะมีประสิทธิภาพการทำงานดีกว่า เนื่องจากบริษัทผู้ผลิตจำทำการ</a:t>
            </a:r>
            <a:r>
              <a:rPr lang="th-TH" dirty="0" err="1" smtClean="0"/>
              <a:t>กำหนดสเป็ค</a:t>
            </a:r>
            <a:r>
              <a:rPr lang="th-TH" dirty="0" smtClean="0"/>
              <a:t>ให้กับแผงวงจรเครือข่ายของตน เพื่อให้หารทำงานได้เต็มประสิทธิภาพ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4220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การแบ่งกันใช้สายส่งข้อมูล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1573" y="5877272"/>
            <a:ext cx="8236078" cy="648072"/>
          </a:xfrm>
        </p:spPr>
        <p:txBody>
          <a:bodyPr>
            <a:noAutofit/>
          </a:bodyPr>
          <a:lstStyle/>
          <a:p>
            <a:pPr marL="0" indent="0" algn="ctr">
              <a:buSzPct val="100000"/>
              <a:buNone/>
            </a:pPr>
            <a:r>
              <a:rPr lang="th-TH" sz="2800" b="1" dirty="0" smtClean="0">
                <a:solidFill>
                  <a:srgbClr val="FFFF00"/>
                </a:solidFill>
              </a:rPr>
              <a:t>ภาพที่ 3.7 แสดงการแบ่งกันใช้สายเพื่อส่งข้อมูลแบบ </a:t>
            </a:r>
            <a:r>
              <a:rPr lang="en-US" sz="2000" b="1" dirty="0" smtClean="0">
                <a:solidFill>
                  <a:srgbClr val="FFFF00"/>
                </a:solidFill>
              </a:rPr>
              <a:t>Token Passing (B)</a:t>
            </a:r>
            <a:endParaRPr lang="th-TH" sz="2000" b="1" dirty="0"/>
          </a:p>
          <a:p>
            <a:pPr marL="0" indent="0" algn="ctr">
              <a:buSzPct val="100000"/>
              <a:buNone/>
            </a:pPr>
            <a:endParaRPr lang="th-TH" sz="1800" b="1" dirty="0" smtClean="0"/>
          </a:p>
          <a:p>
            <a:pPr marL="0" indent="0" algn="ctr">
              <a:buSzPct val="100000"/>
              <a:buNone/>
            </a:pPr>
            <a:endParaRPr lang="th-TH" sz="1800" b="1" dirty="0"/>
          </a:p>
          <a:p>
            <a:pPr marL="0" indent="0" algn="ctr">
              <a:buSzPct val="100000"/>
              <a:buNone/>
            </a:pPr>
            <a:endParaRPr lang="th-TH" sz="1800" b="1" dirty="0" smtClean="0"/>
          </a:p>
          <a:p>
            <a:pPr marL="0" indent="0" algn="ctr">
              <a:buSzPct val="100000"/>
              <a:buNone/>
            </a:pPr>
            <a:endParaRPr lang="th-TH" sz="1800" b="1" dirty="0"/>
          </a:p>
          <a:p>
            <a:pPr marL="0" indent="0" algn="ctr">
              <a:buSzPct val="100000"/>
              <a:buNone/>
            </a:pPr>
            <a:endParaRPr lang="th-TH" sz="1800" b="1" dirty="0" smtClean="0"/>
          </a:p>
          <a:p>
            <a:pPr marL="0" indent="0" algn="ctr">
              <a:buSzPct val="100000"/>
              <a:buNone/>
            </a:pPr>
            <a:r>
              <a:rPr lang="th-TH" sz="1400" b="1" dirty="0"/>
              <a:t/>
            </a:r>
            <a:br>
              <a:rPr lang="th-TH" sz="1400" b="1" dirty="0"/>
            </a:br>
            <a:endParaRPr lang="th-TH" sz="1400" b="1" dirty="0" smtClean="0"/>
          </a:p>
          <a:p>
            <a:pPr marL="0" indent="0" algn="ctr">
              <a:buSzPct val="100000"/>
              <a:buNone/>
            </a:pPr>
            <a:endParaRPr lang="th-TH" sz="1400" b="1" dirty="0"/>
          </a:p>
        </p:txBody>
      </p:sp>
      <p:pic>
        <p:nvPicPr>
          <p:cNvPr id="5122" name="Picture 2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19970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-18446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-16922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kmitl.ac.th/~kpteeraw/data_com/datacom_52/html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-1539875"/>
            <a:ext cx="83534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495925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87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th-TH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1712" y="1628800"/>
            <a:ext cx="1293688" cy="93610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The End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3</a:t>
            </a:r>
            <a:endParaRPr lang="th-TH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>แผงวงจรเครือข่าย </a:t>
            </a:r>
            <a:r>
              <a:rPr lang="en-US" sz="3600" b="1" dirty="0" smtClean="0"/>
              <a:t>(Network Interface Card: NIC)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5733256"/>
            <a:ext cx="8153400" cy="604664"/>
          </a:xfrm>
        </p:spPr>
        <p:txBody>
          <a:bodyPr>
            <a:normAutofit/>
          </a:bodyPr>
          <a:lstStyle/>
          <a:p>
            <a:pPr marL="0" indent="0" algn="ctr">
              <a:buSzPct val="100000"/>
              <a:buNone/>
            </a:pPr>
            <a:r>
              <a:rPr lang="th-TH" b="1" dirty="0" smtClean="0">
                <a:solidFill>
                  <a:srgbClr val="FFFF00"/>
                </a:solidFill>
              </a:rPr>
              <a:t>ภาพที่ 3.1 แสดงส่วน</a:t>
            </a:r>
            <a:r>
              <a:rPr lang="th-TH" b="1" dirty="0">
                <a:solidFill>
                  <a:srgbClr val="FFFF00"/>
                </a:solidFill>
              </a:rPr>
              <a:t>สำคัญต่างๆ บนแผงวงจรเครือข่าย (</a:t>
            </a:r>
            <a:r>
              <a:rPr lang="en-US" b="1" dirty="0">
                <a:solidFill>
                  <a:srgbClr val="FFFF00"/>
                </a:solidFill>
              </a:rPr>
              <a:t>LAN Card) </a:t>
            </a:r>
            <a:endParaRPr lang="th-TH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www.simulationexams.com/tutorials/netplus/images/pci-ni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309634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-8ab_qESVAjI/UPFidULDVFI/AAAAAAAAAC8/VlZZ6O6ByXc/s1600/modem-ca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49835"/>
            <a:ext cx="320992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83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ชนิดของแผงวงจรเครือข่าย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thaiDist">
              <a:buSzPct val="100000"/>
              <a:buNone/>
            </a:pPr>
            <a:r>
              <a:rPr lang="th-TH" dirty="0" smtClean="0"/>
              <a:t>แผงวงจรเครือข่ายโดยทั่ว ๆ ไป จะมีลักษณะเป็นแผงวงจร เมื่อจะใช้งานก็นำไปเสียบไว้ใน</a:t>
            </a:r>
            <a:r>
              <a:rPr lang="th-TH" dirty="0" err="1" smtClean="0"/>
              <a:t>สล็อต</a:t>
            </a:r>
            <a:r>
              <a:rPr lang="th-TH" dirty="0" smtClean="0"/>
              <a:t>ภายในเครื่องคอมพิวเตอร์ โดยการเลือกซื้อแผงวงจรเครือข่ายก็จะต้องพิจารณา</a:t>
            </a:r>
            <a:r>
              <a:rPr lang="th-TH" dirty="0" err="1" smtClean="0"/>
              <a:t>สล็อต</a:t>
            </a:r>
            <a:r>
              <a:rPr lang="th-TH" dirty="0" smtClean="0"/>
              <a:t>บนเมนบอร์ดในเครื่องคอมพิวเตอร์ที่ต้องการใช้งานด้วยว่า จะใช้</a:t>
            </a:r>
            <a:r>
              <a:rPr lang="th-TH" dirty="0" err="1" smtClean="0"/>
              <a:t>สล็อต</a:t>
            </a:r>
            <a:r>
              <a:rPr lang="th-TH" dirty="0" smtClean="0"/>
              <a:t>แบบใด ซึ่งในปัจจุบันจะมี</a:t>
            </a:r>
            <a:r>
              <a:rPr lang="th-TH" dirty="0" err="1" smtClean="0"/>
              <a:t>สล็อต</a:t>
            </a:r>
            <a:r>
              <a:rPr lang="th-TH" dirty="0" smtClean="0"/>
              <a:t>ให้เลือกใช้งานหลายชนิดด้วยกันคือ แบบ </a:t>
            </a:r>
            <a:r>
              <a:rPr lang="en-US" dirty="0" smtClean="0"/>
              <a:t>ISA, PCI </a:t>
            </a:r>
            <a:r>
              <a:rPr lang="th-TH" dirty="0" smtClean="0"/>
              <a:t>หรือ </a:t>
            </a:r>
            <a:r>
              <a:rPr lang="en-US" dirty="0" smtClean="0"/>
              <a:t>EISA (</a:t>
            </a:r>
            <a:r>
              <a:rPr lang="th-TH" dirty="0" smtClean="0"/>
              <a:t>ซึ่งในปัจจุบันไม่นินมใช้กันแล้ว</a:t>
            </a:r>
            <a:r>
              <a:rPr lang="en-US" dirty="0" smtClean="0"/>
              <a:t>) </a:t>
            </a:r>
            <a:r>
              <a:rPr lang="th-TH" dirty="0" smtClean="0"/>
              <a:t>และใช้หัวต่อคอน</a:t>
            </a:r>
            <a:r>
              <a:rPr lang="th-TH" dirty="0" err="1" smtClean="0"/>
              <a:t>เน็กเตอร์</a:t>
            </a:r>
            <a:r>
              <a:rPr lang="th-TH" dirty="0" smtClean="0"/>
              <a:t>แบบใด เช่น </a:t>
            </a:r>
            <a:r>
              <a:rPr lang="en-US" dirty="0" smtClean="0"/>
              <a:t>BNC, RJ-45, AUI </a:t>
            </a:r>
            <a:r>
              <a:rPr lang="th-TH" dirty="0" smtClean="0"/>
              <a:t>เป็นต้น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0750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ชนิดของแผงวงจรเครือข่าย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thaiDist">
              <a:buSzPct val="100000"/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PCMCIA (Personal Computer Memory Card Interface Adapter)    </a:t>
            </a: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th-TH" dirty="0" smtClean="0"/>
              <a:t>ได้มีการพัฒนากันตั้งแต่ปี ค.ศ. 1989 โดยความร่วมมือของ 3 บริษัทยักใหญ่ คือ </a:t>
            </a:r>
            <a:r>
              <a:rPr lang="en-US" dirty="0" smtClean="0"/>
              <a:t>IBM, Apple, Toshiba </a:t>
            </a:r>
            <a:r>
              <a:rPr lang="th-TH" dirty="0" smtClean="0"/>
              <a:t>มีเป้าหมายที่จะสร้างมาตรฐานของอุปกรณ์ที่จะต่อเข้ากับเครื่องคอมพิวเตอร์โดยไม่ขึ้นกับระบบบัสของเครื่อง โดยที่ไม่ว่าจะเป็นเครื่องคอมพิวเตอร์จะเป็นของบริษัทผู้ผลิตใดก็ตาม ถ้</a:t>
            </a:r>
            <a:r>
              <a:rPr lang="th-TH" dirty="0"/>
              <a:t>า</a:t>
            </a:r>
            <a:r>
              <a:rPr lang="th-TH" dirty="0" smtClean="0"/>
              <a:t>มีช่องสำหรับเสียบการ์ด </a:t>
            </a:r>
            <a:r>
              <a:rPr lang="en-US" sz="2400" dirty="0"/>
              <a:t> </a:t>
            </a:r>
            <a:r>
              <a:rPr lang="en-US" dirty="0"/>
              <a:t>PCMCIA </a:t>
            </a:r>
            <a:r>
              <a:rPr lang="th-TH" dirty="0" smtClean="0"/>
              <a:t> แล้วสามารถใช้การ์ด</a:t>
            </a:r>
            <a:r>
              <a:rPr lang="en-US" dirty="0" smtClean="0"/>
              <a:t> PCMCIA </a:t>
            </a:r>
            <a:r>
              <a:rPr lang="th-TH" dirty="0" smtClean="0"/>
              <a:t>นี้ได้ทุกผลิตภัณฑ์ แต่จะมีข้อจำกัดของขนาดการ์ด ซึ่งปัจจุบันจะมีอยู่ 3 แบบด้วยกันคือ</a:t>
            </a:r>
          </a:p>
          <a:p>
            <a:pPr marL="0" indent="0" algn="thaiDist">
              <a:buSzPct val="100000"/>
              <a:buNone/>
            </a:pPr>
            <a:r>
              <a:rPr lang="th-TH" dirty="0" smtClean="0">
                <a:solidFill>
                  <a:srgbClr val="FF0000"/>
                </a:solidFill>
              </a:rPr>
              <a:t>1. </a:t>
            </a:r>
            <a:r>
              <a:rPr lang="en-US" dirty="0">
                <a:solidFill>
                  <a:srgbClr val="FF0000"/>
                </a:solidFill>
              </a:rPr>
              <a:t>Type </a:t>
            </a:r>
            <a:r>
              <a:rPr lang="en-US" dirty="0" smtClean="0">
                <a:solidFill>
                  <a:srgbClr val="FF0000"/>
                </a:solidFill>
              </a:rPr>
              <a:t>II </a:t>
            </a:r>
            <a:r>
              <a:rPr lang="th-TH" dirty="0" smtClean="0">
                <a:solidFill>
                  <a:srgbClr val="FF0000"/>
                </a:solidFill>
              </a:rPr>
              <a:t> </a:t>
            </a:r>
            <a:r>
              <a:rPr lang="th-TH" dirty="0" smtClean="0"/>
              <a:t>มีความหน้า 3.3 </a:t>
            </a:r>
            <a:r>
              <a:rPr lang="en-US" dirty="0" smtClean="0"/>
              <a:t>mm </a:t>
            </a:r>
            <a:r>
              <a:rPr lang="th-TH" dirty="0" smtClean="0"/>
              <a:t>มักใช้งานกับ</a:t>
            </a:r>
            <a:r>
              <a:rPr lang="en-US" dirty="0" smtClean="0"/>
              <a:t> Flash Memory</a:t>
            </a:r>
            <a:endParaRPr lang="th-TH" dirty="0"/>
          </a:p>
          <a:p>
            <a:pPr marL="0" indent="0" algn="thaiDist">
              <a:buSzPct val="100000"/>
              <a:buNone/>
            </a:pPr>
            <a:r>
              <a:rPr lang="th-TH" dirty="0" smtClean="0">
                <a:solidFill>
                  <a:srgbClr val="FF0000"/>
                </a:solidFill>
              </a:rPr>
              <a:t>2. </a:t>
            </a:r>
            <a:r>
              <a:rPr lang="en-US" dirty="0">
                <a:solidFill>
                  <a:srgbClr val="FF0000"/>
                </a:solidFill>
              </a:rPr>
              <a:t>Type </a:t>
            </a:r>
            <a:r>
              <a:rPr lang="en-US" dirty="0" smtClean="0">
                <a:solidFill>
                  <a:srgbClr val="FF0000"/>
                </a:solidFill>
              </a:rPr>
              <a:t>II </a:t>
            </a:r>
            <a:r>
              <a:rPr lang="th-TH" dirty="0" smtClean="0">
                <a:solidFill>
                  <a:srgbClr val="FF0000"/>
                </a:solidFill>
              </a:rPr>
              <a:t> </a:t>
            </a:r>
            <a:r>
              <a:rPr lang="th-TH" dirty="0" smtClean="0"/>
              <a:t>มี</a:t>
            </a:r>
            <a:r>
              <a:rPr lang="th-TH" dirty="0"/>
              <a:t>ความ</a:t>
            </a:r>
            <a:r>
              <a:rPr lang="th-TH" dirty="0" smtClean="0"/>
              <a:t>หน้า 5 </a:t>
            </a:r>
            <a:r>
              <a:rPr lang="en-US" dirty="0"/>
              <a:t>mm </a:t>
            </a:r>
            <a:r>
              <a:rPr lang="th-TH" dirty="0"/>
              <a:t>มักใช้งานกับ</a:t>
            </a:r>
            <a:r>
              <a:rPr lang="en-US" dirty="0"/>
              <a:t> </a:t>
            </a:r>
            <a:r>
              <a:rPr lang="en-US" dirty="0" smtClean="0"/>
              <a:t>Modem, LAN Card</a:t>
            </a:r>
            <a:endParaRPr lang="th-TH" dirty="0"/>
          </a:p>
          <a:p>
            <a:pPr marL="0" indent="0" algn="thaiDist">
              <a:buSzPct val="100000"/>
              <a:buNone/>
            </a:pPr>
            <a:r>
              <a:rPr lang="th-TH" dirty="0" smtClean="0">
                <a:solidFill>
                  <a:srgbClr val="FF0000"/>
                </a:solidFill>
              </a:rPr>
              <a:t>3. </a:t>
            </a:r>
            <a:r>
              <a:rPr lang="en-US" dirty="0" smtClean="0">
                <a:solidFill>
                  <a:srgbClr val="FF0000"/>
                </a:solidFill>
              </a:rPr>
              <a:t>Type III </a:t>
            </a:r>
            <a:r>
              <a:rPr lang="th-TH" dirty="0"/>
              <a:t>มีความ</a:t>
            </a:r>
            <a:r>
              <a:rPr lang="th-TH" dirty="0" smtClean="0"/>
              <a:t>หน้า 10.5 </a:t>
            </a:r>
            <a:r>
              <a:rPr lang="en-US" dirty="0"/>
              <a:t>mm </a:t>
            </a:r>
            <a:r>
              <a:rPr lang="th-TH" dirty="0"/>
              <a:t>มักใช้งานกับ</a:t>
            </a:r>
            <a:r>
              <a:rPr lang="en-US" dirty="0"/>
              <a:t> </a:t>
            </a:r>
            <a:r>
              <a:rPr lang="en-US" dirty="0" smtClean="0"/>
              <a:t>Hard Disk</a:t>
            </a:r>
            <a:endParaRPr lang="th-TH" dirty="0"/>
          </a:p>
          <a:p>
            <a:pPr marL="0" indent="0" algn="thaiDist">
              <a:buSzPct val="100000"/>
              <a:buNone/>
            </a:pPr>
            <a:endParaRPr lang="th-TH" dirty="0" smtClean="0"/>
          </a:p>
          <a:p>
            <a:pPr marL="0" indent="0" algn="thaiDist">
              <a:buSzPct val="100000"/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1169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ชนิดของแผงวงจรเครือข่าย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3568" y="5877272"/>
            <a:ext cx="8153400" cy="532656"/>
          </a:xfrm>
        </p:spPr>
        <p:txBody>
          <a:bodyPr>
            <a:normAutofit lnSpcReduction="10000"/>
          </a:bodyPr>
          <a:lstStyle/>
          <a:p>
            <a:pPr marL="0" indent="0" algn="ctr">
              <a:buSzPct val="100000"/>
              <a:buNone/>
            </a:pPr>
            <a:r>
              <a:rPr lang="th-TH" dirty="0" smtClean="0">
                <a:solidFill>
                  <a:srgbClr val="FFFF00"/>
                </a:solidFill>
              </a:rPr>
              <a:t>ภาพที่ 3.2 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th-TH" dirty="0" smtClean="0">
                <a:solidFill>
                  <a:srgbClr val="FFFF00"/>
                </a:solidFill>
              </a:rPr>
              <a:t>แสดง </a:t>
            </a:r>
            <a:r>
              <a:rPr lang="en-US" sz="2400" dirty="0" smtClean="0">
                <a:solidFill>
                  <a:srgbClr val="FFFF00"/>
                </a:solidFill>
              </a:rPr>
              <a:t>PCMCIA </a:t>
            </a:r>
            <a:r>
              <a:rPr lang="th-TH" dirty="0" smtClean="0">
                <a:solidFill>
                  <a:srgbClr val="FFFF00"/>
                </a:solidFill>
              </a:rPr>
              <a:t>ที่ใช้</a:t>
            </a:r>
            <a:r>
              <a:rPr lang="th-TH" dirty="0">
                <a:solidFill>
                  <a:srgbClr val="FFFF00"/>
                </a:solidFill>
              </a:rPr>
              <a:t>งานกับ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Hard Disk</a:t>
            </a:r>
            <a:endParaRPr lang="th-TH" dirty="0">
              <a:solidFill>
                <a:srgbClr val="FFFF00"/>
              </a:solidFill>
            </a:endParaRPr>
          </a:p>
          <a:p>
            <a:pPr marL="0" indent="0" algn="ctr">
              <a:buSzPct val="100000"/>
              <a:buNone/>
            </a:pPr>
            <a:endParaRPr lang="th-TH" dirty="0" smtClean="0">
              <a:solidFill>
                <a:srgbClr val="FFFF00"/>
              </a:solidFill>
            </a:endParaRPr>
          </a:p>
          <a:p>
            <a:pPr marL="0" indent="0" algn="ctr">
              <a:buSzPct val="100000"/>
              <a:buNone/>
            </a:pPr>
            <a:endParaRPr lang="th-TH" dirty="0">
              <a:solidFill>
                <a:srgbClr val="FFFF00"/>
              </a:solidFill>
            </a:endParaRPr>
          </a:p>
        </p:txBody>
      </p:sp>
      <p:pic>
        <p:nvPicPr>
          <p:cNvPr id="2054" name="Picture 6" descr="http://ep.yimg.com/ay/memx/pcmcia-ata-flash-disk-memory-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5400600" cy="348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13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ชนิดของแผงวงจรเครือข่าย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3568" y="5877272"/>
            <a:ext cx="8153400" cy="532656"/>
          </a:xfrm>
        </p:spPr>
        <p:txBody>
          <a:bodyPr>
            <a:normAutofit lnSpcReduction="10000"/>
          </a:bodyPr>
          <a:lstStyle/>
          <a:p>
            <a:pPr marL="0" indent="0" algn="ctr">
              <a:buSzPct val="100000"/>
              <a:buNone/>
            </a:pPr>
            <a:r>
              <a:rPr lang="th-TH" b="1" dirty="0" smtClean="0">
                <a:solidFill>
                  <a:srgbClr val="FFFF00"/>
                </a:solidFill>
              </a:rPr>
              <a:t>ภาพที่ 3.3  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PC Card (Ethernet Card)</a:t>
            </a:r>
            <a:endParaRPr lang="th-TH" b="1" dirty="0">
              <a:solidFill>
                <a:srgbClr val="FFFF00"/>
              </a:solidFill>
            </a:endParaRPr>
          </a:p>
          <a:p>
            <a:pPr marL="0" indent="0" algn="ctr">
              <a:buSzPct val="100000"/>
              <a:buNone/>
            </a:pPr>
            <a:endParaRPr lang="th-TH" b="1" dirty="0" smtClean="0">
              <a:solidFill>
                <a:srgbClr val="FFFF00"/>
              </a:solidFill>
            </a:endParaRPr>
          </a:p>
          <a:p>
            <a:pPr marL="0" indent="0" algn="ctr">
              <a:buSzPct val="100000"/>
              <a:buNone/>
            </a:pPr>
            <a:endParaRPr lang="th-TH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http://pcweenie.com/hni/_graphics/s03p006_PCMCIA-N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352839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uycoms.com/buyers-guide/wireless-lan/images/TE100-PC16R_d1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78440"/>
            <a:ext cx="3810000" cy="269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73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ตรงกลาง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ตรงกลาง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ตรงกลาง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617</TotalTime>
  <Words>3026</Words>
  <Application>Microsoft Office PowerPoint</Application>
  <PresentationFormat>นำเสนอทางหน้าจอ (4:3)</PresentationFormat>
  <Paragraphs>259</Paragraphs>
  <Slides>41</Slides>
  <Notes>39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41</vt:i4>
      </vt:variant>
    </vt:vector>
  </HeadingPairs>
  <TitlesOfParts>
    <vt:vector size="42" baseType="lpstr">
      <vt:lpstr>ตรงกลาง</vt:lpstr>
      <vt:lpstr>บทที่ 3    อุปกรณ์ต่างๆ ในเครือข่ายและรูปแบบการเชื่อมต่อระบบ          (Network Accessories and Topologies)</vt:lpstr>
      <vt:lpstr>แผงวงจรเครือข่าย (Network Interface Card: NIC)</vt:lpstr>
      <vt:lpstr>แผงวงจรเครือข่าย (Network Interface Card: NIC)</vt:lpstr>
      <vt:lpstr>แผงวงจรเครือข่าย (Network Interface Card: NIC)</vt:lpstr>
      <vt:lpstr>แผงวงจรเครือข่าย (Network Interface Card: NIC)</vt:lpstr>
      <vt:lpstr>ชนิดของแผงวงจรเครือข่าย</vt:lpstr>
      <vt:lpstr>ชนิดของแผงวงจรเครือข่าย</vt:lpstr>
      <vt:lpstr>ชนิดของแผงวงจรเครือข่าย</vt:lpstr>
      <vt:lpstr>ชนิดของแผงวงจรเครือข่าย</vt:lpstr>
      <vt:lpstr>สายสัญญาณ</vt:lpstr>
      <vt:lpstr>ชนิดของสายสัญญาณ</vt:lpstr>
      <vt:lpstr>ชนิดของสายสัญญาณ</vt:lpstr>
      <vt:lpstr>ชนิดของสายสัญญาณ</vt:lpstr>
      <vt:lpstr>ชนิดของสายสัญญาณ</vt:lpstr>
      <vt:lpstr>ชนิดของสายสัญญาณ</vt:lpstr>
      <vt:lpstr>ชนิดของสายสัญญาณ</vt:lpstr>
      <vt:lpstr>ชนิดของสายสัญญาณ</vt:lpstr>
      <vt:lpstr>อุปกรณ์เครือข่ายที่ช่วยในการขยายระบบ</vt:lpstr>
      <vt:lpstr>อุปกรณ์เครือข่ายที่ช่วยในการขยายระบบ</vt:lpstr>
      <vt:lpstr>อุปกรณ์เครือข่ายที่ช่วยในการขยายระบบ</vt:lpstr>
      <vt:lpstr>อุปกรณ์เครือข่ายที่ช่วยในการขยายระบบ</vt:lpstr>
      <vt:lpstr>มาตรฐานของระบบเครือข่าย</vt:lpstr>
      <vt:lpstr>มาตรฐานของระบบเครือข่าย</vt:lpstr>
      <vt:lpstr>มาตรฐานของระบบเครือข่าย</vt:lpstr>
      <vt:lpstr>การเชื่อมต่อระบบเครือข่าย (Topology)</vt:lpstr>
      <vt:lpstr>การเชื่อมต่อระบบเครือข่าย (Topology)</vt:lpstr>
      <vt:lpstr>การเชื่อมต่อระบบเครือข่าย (Topology)</vt:lpstr>
      <vt:lpstr>การเชื่อมต่อระบบเครือข่าย (Topology)</vt:lpstr>
      <vt:lpstr>การเชื่อมต่อระบบเครือข่าย (Topology)</vt:lpstr>
      <vt:lpstr>การเชื่อมต่อระบบเครือข่าย (Topology)</vt:lpstr>
      <vt:lpstr>การเชื่อมต่อระบบเครือข่าย (Topology)</vt:lpstr>
      <vt:lpstr>การเชื่อมต่อระบบเครือข่าย (Topology)</vt:lpstr>
      <vt:lpstr>การส่งข้อมูลในระบบเครือข่าย</vt:lpstr>
      <vt:lpstr>การส่งข้อมูลในระบบเครือข่าย</vt:lpstr>
      <vt:lpstr>การส่งข้อมูลในระบบเครือข่าย</vt:lpstr>
      <vt:lpstr>การแบ่งกันใช้สายส่งข้อมูล</vt:lpstr>
      <vt:lpstr>การแบ่งกันใช้สายส่งข้อมูล</vt:lpstr>
      <vt:lpstr>การแบ่งกันใช้สายส่งข้อมูล</vt:lpstr>
      <vt:lpstr>การแบ่งกันใช้สายส่งข้อมูล</vt:lpstr>
      <vt:lpstr>การแบ่งกันใช้สายส่งข้อมูล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2  รูปแบบการเชื่อมต่อเครือข่ายและส่วนประกอบของเครือข่ายท้องถิ่น (Topologies and LAN Components)</dc:title>
  <dc:creator>USER</dc:creator>
  <cp:lastModifiedBy>lab11</cp:lastModifiedBy>
  <cp:revision>120</cp:revision>
  <dcterms:created xsi:type="dcterms:W3CDTF">2011-10-29T02:06:52Z</dcterms:created>
  <dcterms:modified xsi:type="dcterms:W3CDTF">2015-06-10T08:54:57Z</dcterms:modified>
</cp:coreProperties>
</file>